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56"/>
  </p:notesMasterIdLst>
  <p:sldIdLst>
    <p:sldId id="338" r:id="rId2"/>
    <p:sldId id="379" r:id="rId3"/>
    <p:sldId id="399" r:id="rId4"/>
    <p:sldId id="382" r:id="rId5"/>
    <p:sldId id="353" r:id="rId6"/>
    <p:sldId id="363" r:id="rId7"/>
    <p:sldId id="400" r:id="rId8"/>
    <p:sldId id="401" r:id="rId9"/>
    <p:sldId id="402" r:id="rId10"/>
    <p:sldId id="364" r:id="rId11"/>
    <p:sldId id="365" r:id="rId12"/>
    <p:sldId id="357" r:id="rId13"/>
    <p:sldId id="366" r:id="rId14"/>
    <p:sldId id="367" r:id="rId15"/>
    <p:sldId id="403" r:id="rId16"/>
    <p:sldId id="369" r:id="rId17"/>
    <p:sldId id="380" r:id="rId18"/>
    <p:sldId id="339" r:id="rId19"/>
    <p:sldId id="372" r:id="rId20"/>
    <p:sldId id="373" r:id="rId21"/>
    <p:sldId id="351" r:id="rId22"/>
    <p:sldId id="404" r:id="rId23"/>
    <p:sldId id="381" r:id="rId24"/>
    <p:sldId id="354" r:id="rId25"/>
    <p:sldId id="405" r:id="rId26"/>
    <p:sldId id="358" r:id="rId27"/>
    <p:sldId id="360" r:id="rId28"/>
    <p:sldId id="361" r:id="rId29"/>
    <p:sldId id="370" r:id="rId30"/>
    <p:sldId id="383" r:id="rId31"/>
    <p:sldId id="384" r:id="rId32"/>
    <p:sldId id="388" r:id="rId33"/>
    <p:sldId id="389" r:id="rId34"/>
    <p:sldId id="390" r:id="rId35"/>
    <p:sldId id="408" r:id="rId36"/>
    <p:sldId id="410" r:id="rId37"/>
    <p:sldId id="409" r:id="rId38"/>
    <p:sldId id="411" r:id="rId39"/>
    <p:sldId id="391" r:id="rId40"/>
    <p:sldId id="412" r:id="rId41"/>
    <p:sldId id="406" r:id="rId42"/>
    <p:sldId id="407" r:id="rId43"/>
    <p:sldId id="394" r:id="rId44"/>
    <p:sldId id="395" r:id="rId45"/>
    <p:sldId id="396" r:id="rId46"/>
    <p:sldId id="397" r:id="rId47"/>
    <p:sldId id="398" r:id="rId48"/>
    <p:sldId id="378" r:id="rId49"/>
    <p:sldId id="346" r:id="rId50"/>
    <p:sldId id="413" r:id="rId51"/>
    <p:sldId id="362" r:id="rId52"/>
    <p:sldId id="359" r:id="rId53"/>
    <p:sldId id="355" r:id="rId54"/>
    <p:sldId id="35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g Ye" initials="CY" lastIdx="4" clrIdx="0"/>
  <p:cmAuthor id="2" name=" " initials="" lastIdx="2" clrIdx="1">
    <p:extLst>
      <p:ext uri="{19B8F6BF-5375-455C-9EA6-DF929625EA0E}">
        <p15:presenceInfo xmlns:p15="http://schemas.microsoft.com/office/powerpoint/2012/main" userId="0582ce09980ea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02" autoAdjust="0"/>
    <p:restoredTop sz="82712" autoAdjust="0"/>
  </p:normalViewPr>
  <p:slideViewPr>
    <p:cSldViewPr snapToGrid="0">
      <p:cViewPr varScale="1">
        <p:scale>
          <a:sx n="70" d="100"/>
          <a:sy n="70" d="100"/>
        </p:scale>
        <p:origin x="7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4ACA3-AFDA-4B34-A23B-B04D33A349C2}" type="datetimeFigureOut">
              <a:rPr lang="en-US" smtClean="0"/>
              <a:t>3/16/2021</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CC926-1F24-4557-A8AC-2A472391A38E}" type="slidenum">
              <a:rPr lang="en-US" smtClean="0"/>
              <a:t>‹#›</a:t>
            </a:fld>
            <a:endParaRPr lang="en-US"/>
          </a:p>
        </p:txBody>
      </p:sp>
    </p:spTree>
    <p:extLst>
      <p:ext uri="{BB962C8B-B14F-4D97-AF65-F5344CB8AC3E}">
        <p14:creationId xmlns:p14="http://schemas.microsoft.com/office/powerpoint/2010/main" val="61156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anose="020B0604020202020204" pitchFamily="34" charset="0"/>
              </a:defRPr>
            </a:lvl1pPr>
            <a:lvl2pPr marL="742950" indent="-285750" algn="l" eaLnBrk="0" hangingPunct="0">
              <a:defRPr>
                <a:solidFill>
                  <a:schemeClr val="tx1"/>
                </a:solidFill>
                <a:latin typeface="Arial" panose="020B0604020202020204" pitchFamily="34" charset="0"/>
              </a:defRPr>
            </a:lvl2pPr>
            <a:lvl3pPr marL="1143000" indent="-228600" algn="l" eaLnBrk="0" hangingPunct="0">
              <a:defRPr>
                <a:solidFill>
                  <a:schemeClr val="tx1"/>
                </a:solidFill>
                <a:latin typeface="Arial" panose="020B0604020202020204" pitchFamily="34" charset="0"/>
              </a:defRPr>
            </a:lvl3pPr>
            <a:lvl4pPr marL="1600200" indent="-228600" algn="l" eaLnBrk="0" hangingPunct="0">
              <a:defRPr>
                <a:solidFill>
                  <a:schemeClr val="tx1"/>
                </a:solidFill>
                <a:latin typeface="Arial" panose="020B0604020202020204" pitchFamily="34" charset="0"/>
              </a:defRPr>
            </a:lvl4pPr>
            <a:lvl5pPr marL="2057400" indent="-228600" algn="l"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0BB5-E2BC-4EBA-B488-2A99F1BD95CE}" type="slidenum">
              <a:rPr lang="en-GB" sz="1200" b="0"/>
              <a:pPr algn="r" eaLnBrk="1" hangingPunct="1"/>
              <a:t>1</a:t>
            </a:fld>
            <a:endParaRPr lang="en-GB" sz="1200" b="0"/>
          </a:p>
        </p:txBody>
      </p:sp>
      <p:sp>
        <p:nvSpPr>
          <p:cNvPr id="123907" name="Rectangle 40961"/>
          <p:cNvSpPr>
            <a:spLocks noGrp="1" noRot="1" noChangeAspect="1" noChangeArrowheads="1" noTextEdit="1"/>
          </p:cNvSpPr>
          <p:nvPr>
            <p:ph type="sldImg"/>
          </p:nvPr>
        </p:nvSpPr>
        <p:spPr>
          <a:ln w="9525" cap="flat" algn="ctr">
            <a:headEnd type="none" w="med" len="med"/>
            <a:tailEnd type="none" w="med" len="med"/>
          </a:ln>
        </p:spPr>
      </p:sp>
      <p:sp>
        <p:nvSpPr>
          <p:cNvPr id="123908" name="Rectangle 40962"/>
          <p:cNvSpPr>
            <a:spLocks noGrp="1" noChangeArrowheads="1"/>
          </p:cNvSpPr>
          <p:nvPr>
            <p:ph type="body" idx="1"/>
          </p:nvPr>
        </p:nvSpPr>
        <p:spPr>
          <a:noFill/>
          <a:ln/>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6145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G2O, all the variables are generally treated as nodes, representing the parameters to be estimated. They are denoted as x. An edge is represented by the residual error of its constraint, which is denoted by e. Each constraint is modeled like this figure. The </a:t>
            </a:r>
            <a:r>
              <a:rPr lang="en-US" dirty="0" err="1"/>
              <a:t>zij</a:t>
            </a:r>
            <a:r>
              <a:rPr lang="en-US" dirty="0"/>
              <a:t> and Omega represent the mean and information matrix of a constraint relating to the parameters xi and </a:t>
            </a:r>
            <a:r>
              <a:rPr lang="en-US" dirty="0" err="1"/>
              <a:t>xj</a:t>
            </a:r>
            <a:r>
              <a:rPr lang="en-US" dirty="0"/>
              <a:t>. Z hat </a:t>
            </a:r>
            <a:r>
              <a:rPr lang="en-US" dirty="0" err="1"/>
              <a:t>ij</a:t>
            </a:r>
            <a:r>
              <a:rPr lang="en-US" dirty="0"/>
              <a:t>, represents the estimator for the mean value of this measurement constraint. This constraint could be a odometry measurement, or a landmark measurement. </a:t>
            </a:r>
          </a:p>
          <a:p>
            <a:r>
              <a:rPr lang="en-US" dirty="0"/>
              <a:t>The difference between the estimator z hat </a:t>
            </a:r>
            <a:r>
              <a:rPr lang="en-US" dirty="0" err="1"/>
              <a:t>ij</a:t>
            </a:r>
            <a:r>
              <a:rPr lang="en-US" dirty="0"/>
              <a:t> and the true mean value is called the residual error. </a:t>
            </a:r>
          </a:p>
        </p:txBody>
      </p:sp>
      <p:sp>
        <p:nvSpPr>
          <p:cNvPr id="4" name="灯片编号占位符 3"/>
          <p:cNvSpPr>
            <a:spLocks noGrp="1"/>
          </p:cNvSpPr>
          <p:nvPr>
            <p:ph type="sldNum" sz="quarter" idx="5"/>
          </p:nvPr>
        </p:nvSpPr>
        <p:spPr/>
        <p:txBody>
          <a:bodyPr/>
          <a:lstStyle/>
          <a:p>
            <a:fld id="{B80CC926-1F24-4557-A8AC-2A472391A38E}" type="slidenum">
              <a:rPr lang="en-US" smtClean="0"/>
              <a:t>18</a:t>
            </a:fld>
            <a:endParaRPr lang="en-US"/>
          </a:p>
        </p:txBody>
      </p:sp>
    </p:spTree>
    <p:extLst>
      <p:ext uri="{BB962C8B-B14F-4D97-AF65-F5344CB8AC3E}">
        <p14:creationId xmlns:p14="http://schemas.microsoft.com/office/powerpoint/2010/main" val="53620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This is a overview about the G2O framework. From the beginning, the error function of the edge constraints need to be defined. Also, the nonlinear add operator needs to be defined. Next, 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In G2O, in default, it provides numeric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so its optional to write your own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If you do that, it will reduce computation cost and increase speed. In g2o, it use Levenberg Marquardt algorithm. The linear solver and the linear structure are provided. You can choose one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to address a new optimization problem, only the boxes in blue rectangle need to specified. If your parameters are in the Euclidean space, you even do not need to specify the nonlinear add operator.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is optional. For the others, you can choose by setting certain parameters, which I will show you later. So, you can notice that G2O is very easy to use. You need to understand your problem and defines the error functions of your variables in different constraints.  </a:t>
            </a: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21</a:t>
            </a:fld>
            <a:endParaRPr lang="en-US"/>
          </a:p>
        </p:txBody>
      </p:sp>
    </p:spTree>
    <p:extLst>
      <p:ext uri="{BB962C8B-B14F-4D97-AF65-F5344CB8AC3E}">
        <p14:creationId xmlns:p14="http://schemas.microsoft.com/office/powerpoint/2010/main" val="169751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23</a:t>
            </a:fld>
            <a:endParaRPr lang="en-US"/>
          </a:p>
        </p:txBody>
      </p:sp>
    </p:spTree>
    <p:extLst>
      <p:ext uri="{BB962C8B-B14F-4D97-AF65-F5344CB8AC3E}">
        <p14:creationId xmlns:p14="http://schemas.microsoft.com/office/powerpoint/2010/main" val="183498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a:t>
            </a:r>
            <a:r>
              <a:rPr lang="en-US" altLang="zh-CN" dirty="0"/>
              <a:t>he graph itself is factorization of a probability distribution. So factor graph factorize the probability density where each of this terms correspond to one of the factors one of constraint.  </a:t>
            </a:r>
          </a:p>
          <a:p>
            <a:endParaRPr lang="en-US" dirty="0"/>
          </a:p>
          <a:p>
            <a:r>
              <a:rPr lang="en-US" dirty="0"/>
              <a:t>By assuming gaussian noise, this maximize likelihood problem can be converted to a least square problem. Minimize the sum of the squared cost functions. This is typically be done in a gauss newton or Levenberg Marquardt framework by iteratively solving the linearized version of the systems. Each time update the estimate until converging, so this linear system contains matrix A, that so called measurement </a:t>
            </a:r>
            <a:r>
              <a:rPr lang="en-US" dirty="0" err="1"/>
              <a:t>jacobian</a:t>
            </a:r>
            <a:r>
              <a:rPr lang="en-US" dirty="0"/>
              <a:t>, these are linearized measurements, so each row contains a measurement of the columns of the variables. The top hill are the odometry measurement, diagonal.  The bottom contains the landmark measurements, so each row contains one pose and one landmark. </a:t>
            </a:r>
          </a:p>
          <a:p>
            <a:r>
              <a:rPr lang="en-US" dirty="0"/>
              <a:t>The right is the vector b, that is the residuals of the system. </a:t>
            </a:r>
          </a:p>
          <a:p>
            <a:endParaRPr lang="en-US" dirty="0"/>
          </a:p>
          <a:p>
            <a:r>
              <a:rPr lang="en-US" dirty="0"/>
              <a:t>How to solve this problem efficiently? </a:t>
            </a:r>
          </a:p>
          <a:p>
            <a:endParaRPr lang="en-US" dirty="0"/>
          </a:p>
          <a:p>
            <a:r>
              <a:rPr lang="en-US" dirty="0"/>
              <a:t> </a:t>
            </a:r>
          </a:p>
          <a:p>
            <a:r>
              <a:rPr lang="en-US" dirty="0"/>
              <a:t> </a:t>
            </a:r>
          </a:p>
        </p:txBody>
      </p:sp>
      <p:sp>
        <p:nvSpPr>
          <p:cNvPr id="4" name="灯片编号占位符 3"/>
          <p:cNvSpPr>
            <a:spLocks noGrp="1"/>
          </p:cNvSpPr>
          <p:nvPr>
            <p:ph type="sldNum" sz="quarter" idx="5"/>
          </p:nvPr>
        </p:nvSpPr>
        <p:spPr/>
        <p:txBody>
          <a:bodyPr/>
          <a:lstStyle/>
          <a:p>
            <a:fld id="{B80CC926-1F24-4557-A8AC-2A472391A38E}" type="slidenum">
              <a:rPr lang="en-US" smtClean="0"/>
              <a:t>24</a:t>
            </a:fld>
            <a:endParaRPr lang="en-US"/>
          </a:p>
        </p:txBody>
      </p:sp>
    </p:spTree>
    <p:extLst>
      <p:ext uri="{BB962C8B-B14F-4D97-AF65-F5344CB8AC3E}">
        <p14:creationId xmlns:p14="http://schemas.microsoft.com/office/powerpoint/2010/main" val="65104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25</a:t>
            </a:fld>
            <a:endParaRPr lang="en-US"/>
          </a:p>
        </p:txBody>
      </p:sp>
    </p:spTree>
    <p:extLst>
      <p:ext uri="{BB962C8B-B14F-4D97-AF65-F5344CB8AC3E}">
        <p14:creationId xmlns:p14="http://schemas.microsoft.com/office/powerpoint/2010/main" val="361620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Another solution to this linear Least squares problem is based on QR decomposition. You can decompose the measurement </a:t>
            </a:r>
            <a:r>
              <a:rPr lang="en-US" dirty="0" err="1"/>
              <a:t>jacobian</a:t>
            </a:r>
            <a:r>
              <a:rPr lang="en-US" dirty="0"/>
              <a:t> matrix A by a orthogonal matrix Q times a upper triangle matrix R. As denoted in this equation. Then the LSQ problem can be written in this form by using Q and R to represent A. Then times Q transpose to this equation, since Q is orthogonal matrix, times Q does not change the norm value.</a:t>
            </a:r>
          </a:p>
          <a:p>
            <a:r>
              <a:rPr lang="en-US" dirty="0" err="1"/>
              <a:t>QtQ</a:t>
            </a:r>
            <a:r>
              <a:rPr lang="en-US" dirty="0"/>
              <a:t> equals to identity matrix, </a:t>
            </a:r>
            <a:r>
              <a:rPr lang="en-US" dirty="0" err="1"/>
              <a:t>Qtb</a:t>
            </a:r>
            <a:r>
              <a:rPr lang="en-US" dirty="0"/>
              <a:t> can be written as [d c]. By removing the bottom part, ends up with these two parts. The second item c square is const, so, the solution is to minimize the first item. And it can be simply computed by solving R dx = -d. </a:t>
            </a:r>
          </a:p>
          <a:p>
            <a:endParaRPr lang="en-US" dirty="0"/>
          </a:p>
          <a:p>
            <a:r>
              <a:rPr lang="en-US" dirty="0"/>
              <a:t>Again if R is sparse, then it can be solved very efficiently. </a:t>
            </a:r>
          </a:p>
        </p:txBody>
      </p:sp>
      <p:sp>
        <p:nvSpPr>
          <p:cNvPr id="4" name="灯片编号占位符 3"/>
          <p:cNvSpPr>
            <a:spLocks noGrp="1"/>
          </p:cNvSpPr>
          <p:nvPr>
            <p:ph type="sldNum" sz="quarter" idx="5"/>
          </p:nvPr>
        </p:nvSpPr>
        <p:spPr/>
        <p:txBody>
          <a:bodyPr/>
          <a:lstStyle/>
          <a:p>
            <a:fld id="{B80CC926-1F24-4557-A8AC-2A472391A38E}" type="slidenum">
              <a:rPr lang="en-US" smtClean="0"/>
              <a:t>26</a:t>
            </a:fld>
            <a:endParaRPr lang="en-US"/>
          </a:p>
        </p:txBody>
      </p:sp>
    </p:spTree>
    <p:extLst>
      <p:ext uri="{BB962C8B-B14F-4D97-AF65-F5344CB8AC3E}">
        <p14:creationId xmlns:p14="http://schemas.microsoft.com/office/powerpoint/2010/main" val="291913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Unfortunately, if you directly do QR decomposition to the original matrix A, it end up with a dese matrix R, </a:t>
            </a:r>
          </a:p>
          <a:p>
            <a:endParaRPr lang="en-US" dirty="0"/>
          </a:p>
          <a:p>
            <a:r>
              <a:rPr lang="en-US" dirty="0"/>
              <a:t>As well known in linear algebra, </a:t>
            </a:r>
          </a:p>
          <a:p>
            <a:endParaRPr lang="en-US" dirty="0"/>
          </a:p>
          <a:p>
            <a:r>
              <a:rPr lang="en-US" dirty="0"/>
              <a:t>You can permute the rows and columns of the original matrix, and end up with an equ</a:t>
            </a:r>
            <a:r>
              <a:rPr lang="en-US" altLang="zh-CN" dirty="0"/>
              <a:t>ivalent matrix denotes the same system. But when you factorize this one, you will end up with a sparse squared root matrix </a:t>
            </a:r>
          </a:p>
          <a:p>
            <a:endParaRPr lang="en-US" dirty="0"/>
          </a:p>
          <a:p>
            <a:r>
              <a:rPr lang="en-US" dirty="0"/>
              <a:t>Question is, how do you find such an ordering</a:t>
            </a:r>
            <a:r>
              <a:rPr lang="zh-CN" altLang="en-US" dirty="0"/>
              <a:t>？</a:t>
            </a:r>
            <a:endParaRPr lang="en-US" altLang="zh-CN" dirty="0"/>
          </a:p>
          <a:p>
            <a:endParaRPr lang="en-US" dirty="0"/>
          </a:p>
          <a:p>
            <a:r>
              <a:rPr lang="en-US" dirty="0"/>
              <a:t>According to COLAMD heuristic, an approximate best ordering can be retrieved. This strategy has been used in </a:t>
            </a:r>
            <a:r>
              <a:rPr lang="en-US" dirty="0" err="1"/>
              <a:t>matlab</a:t>
            </a:r>
            <a:r>
              <a:rPr lang="en-US" dirty="0"/>
              <a:t>, so if in </a:t>
            </a:r>
            <a:r>
              <a:rPr lang="en-US" dirty="0" err="1"/>
              <a:t>matlab</a:t>
            </a:r>
            <a:r>
              <a:rPr lang="en-US" dirty="0"/>
              <a:t> you type A\b and A is a sparse matrix, it will exactly does the same as we have discussed here. </a:t>
            </a:r>
          </a:p>
          <a:p>
            <a:endParaRPr lang="en-US" dirty="0"/>
          </a:p>
          <a:p>
            <a:endParaRPr lang="en-US" dirty="0"/>
          </a:p>
          <a:p>
            <a:r>
              <a:rPr lang="en-US" dirty="0"/>
              <a:t>S</a:t>
            </a:r>
            <a:r>
              <a:rPr lang="en-US" altLang="zh-CN" dirty="0"/>
              <a:t>imilarly, direct run QR decomposition will end up with a dense and usually large size matrix. Instead, applying the reordering algorithm based on COLAMD heuristic, we can get a permuted matrix A’ that represents the same system with A. Then running the QR decomposition again we will end up a sparse matrix R’. With this sparse one, the solution can be solved very efficiently. </a:t>
            </a: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27</a:t>
            </a:fld>
            <a:endParaRPr lang="en-US"/>
          </a:p>
        </p:txBody>
      </p:sp>
    </p:spTree>
    <p:extLst>
      <p:ext uri="{BB962C8B-B14F-4D97-AF65-F5344CB8AC3E}">
        <p14:creationId xmlns:p14="http://schemas.microsoft.com/office/powerpoint/2010/main" val="378382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cost for both methods is similar, for Cholesky is lighter but demands the construction of </a:t>
            </a:r>
            <a:r>
              <a:rPr lang="en-US" sz="1200" b="1" i="0" kern="1200" dirty="0">
                <a:solidFill>
                  <a:schemeClr val="tx1"/>
                </a:solidFill>
                <a:effectLst/>
                <a:latin typeface="+mn-lt"/>
                <a:ea typeface="+mn-ea"/>
                <a:cs typeface="+mn-cs"/>
              </a:rPr>
              <a:t>H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a:t>
            </a:r>
            <a:r>
              <a:rPr lang="en-US" sz="1200" b="0" i="1" kern="1200" dirty="0">
                <a:solidFill>
                  <a:schemeClr val="tx1"/>
                </a:solidFill>
                <a:effectLst/>
                <a:latin typeface="+mn-lt"/>
                <a:ea typeface="+mn-ea"/>
                <a:cs typeface="+mn-cs"/>
              </a:rPr>
              <a:t>&gt;</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following graph illustrates the paths for both methods, starting at the time where a factor</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wants to be incorporated to the problem.</a:t>
            </a:r>
            <a:r>
              <a:rPr lang="zh-CN" altLang="en-US" sz="1200" b="0" i="0" kern="1200" dirty="0">
                <a:solidFill>
                  <a:schemeClr val="tx1"/>
                </a:solidFill>
                <a:effectLst/>
                <a:latin typeface="+mn-lt"/>
                <a:ea typeface="+mn-ea"/>
                <a:cs typeface="+mn-cs"/>
              </a:rPr>
              <a:t> </a:t>
            </a:r>
            <a:endParaRPr lang="en-US" altLang="zh-CN" sz="1200" b="0"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28</a:t>
            </a:fld>
            <a:endParaRPr lang="en-US"/>
          </a:p>
        </p:txBody>
      </p:sp>
    </p:spTree>
    <p:extLst>
      <p:ext uri="{BB962C8B-B14F-4D97-AF65-F5344CB8AC3E}">
        <p14:creationId xmlns:p14="http://schemas.microsoft.com/office/powerpoint/2010/main" val="118866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But SLAM problem involves a growing system, as the robot traverses round the environment, more robot poses and landmark observations result in a large-scale </a:t>
            </a:r>
            <a:r>
              <a:rPr lang="en-US" dirty="0" err="1"/>
              <a:t>jacobian</a:t>
            </a:r>
            <a:r>
              <a:rPr lang="en-US" dirty="0"/>
              <a:t> matrix. To solve the linearized system, we have to repeatedly decompose this matrix, which will become more expensive as the system grows with time. </a:t>
            </a:r>
          </a:p>
          <a:p>
            <a:endParaRPr lang="en-US" dirty="0"/>
          </a:p>
          <a:p>
            <a:r>
              <a:rPr lang="en-US" dirty="0"/>
              <a:t>A better way is incremental </a:t>
            </a:r>
          </a:p>
        </p:txBody>
      </p:sp>
      <p:sp>
        <p:nvSpPr>
          <p:cNvPr id="4" name="灯片编号占位符 3"/>
          <p:cNvSpPr>
            <a:spLocks noGrp="1"/>
          </p:cNvSpPr>
          <p:nvPr>
            <p:ph type="sldNum" sz="quarter" idx="5"/>
          </p:nvPr>
        </p:nvSpPr>
        <p:spPr/>
        <p:txBody>
          <a:bodyPr/>
          <a:lstStyle/>
          <a:p>
            <a:fld id="{B80CC926-1F24-4557-A8AC-2A472391A38E}" type="slidenum">
              <a:rPr lang="en-US" smtClean="0"/>
              <a:t>29</a:t>
            </a:fld>
            <a:endParaRPr lang="en-US"/>
          </a:p>
        </p:txBody>
      </p:sp>
    </p:spTree>
    <p:extLst>
      <p:ext uri="{BB962C8B-B14F-4D97-AF65-F5344CB8AC3E}">
        <p14:creationId xmlns:p14="http://schemas.microsoft.com/office/powerpoint/2010/main" val="3114731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30</a:t>
            </a:fld>
            <a:endParaRPr lang="en-US"/>
          </a:p>
        </p:txBody>
      </p:sp>
    </p:spTree>
    <p:extLst>
      <p:ext uri="{BB962C8B-B14F-4D97-AF65-F5344CB8AC3E}">
        <p14:creationId xmlns:p14="http://schemas.microsoft.com/office/powerpoint/2010/main" val="2506428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2</a:t>
            </a:fld>
            <a:endParaRPr lang="en-US"/>
          </a:p>
        </p:txBody>
      </p:sp>
    </p:spTree>
    <p:extLst>
      <p:ext uri="{BB962C8B-B14F-4D97-AF65-F5344CB8AC3E}">
        <p14:creationId xmlns:p14="http://schemas.microsoft.com/office/powerpoint/2010/main" val="401982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Semantic decomposition of the space at different levels. </a:t>
            </a:r>
          </a:p>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36</a:t>
            </a:fld>
            <a:endParaRPr lang="en-US"/>
          </a:p>
        </p:txBody>
      </p:sp>
    </p:spTree>
    <p:extLst>
      <p:ext uri="{BB962C8B-B14F-4D97-AF65-F5344CB8AC3E}">
        <p14:creationId xmlns:p14="http://schemas.microsoft.com/office/powerpoint/2010/main" val="3368094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37</a:t>
            </a:fld>
            <a:endParaRPr lang="en-US"/>
          </a:p>
        </p:txBody>
      </p:sp>
    </p:spTree>
    <p:extLst>
      <p:ext uri="{BB962C8B-B14F-4D97-AF65-F5344CB8AC3E}">
        <p14:creationId xmlns:p14="http://schemas.microsoft.com/office/powerpoint/2010/main" val="4242478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51</a:t>
            </a:fld>
            <a:endParaRPr lang="en-US"/>
          </a:p>
        </p:txBody>
      </p:sp>
    </p:spTree>
    <p:extLst>
      <p:ext uri="{BB962C8B-B14F-4D97-AF65-F5344CB8AC3E}">
        <p14:creationId xmlns:p14="http://schemas.microsoft.com/office/powerpoint/2010/main" val="1950519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Unfortunately, if you directly decompose </a:t>
            </a:r>
            <a:r>
              <a:rPr lang="en-US" dirty="0" err="1"/>
              <a:t>AtA</a:t>
            </a:r>
            <a:r>
              <a:rPr lang="en-US" dirty="0"/>
              <a:t>, it end up with a dese matrix R, </a:t>
            </a:r>
          </a:p>
          <a:p>
            <a:endParaRPr lang="en-US" dirty="0"/>
          </a:p>
          <a:p>
            <a:r>
              <a:rPr lang="en-US" dirty="0"/>
              <a:t>As well known in linear algebra, </a:t>
            </a:r>
          </a:p>
          <a:p>
            <a:endParaRPr lang="en-US" dirty="0"/>
          </a:p>
          <a:p>
            <a:r>
              <a:rPr lang="en-US" dirty="0"/>
              <a:t>You can permute the rows and columns of the original matrix, and end up with an equ</a:t>
            </a:r>
            <a:r>
              <a:rPr lang="en-US" altLang="zh-CN" dirty="0"/>
              <a:t>ivalent matrix denotes the same system. But when you factorize this one, you will end up with a sparse squared root matrix </a:t>
            </a:r>
          </a:p>
          <a:p>
            <a:r>
              <a:rPr lang="en-US" dirty="0"/>
              <a:t>Question is, how do you find such an ordering</a:t>
            </a:r>
            <a:r>
              <a:rPr lang="zh-CN" altLang="en-US" dirty="0"/>
              <a:t>？</a:t>
            </a:r>
            <a:endParaRPr lang="en-US" altLang="zh-CN" dirty="0"/>
          </a:p>
          <a:p>
            <a:endParaRPr lang="en-US" dirty="0"/>
          </a:p>
          <a:p>
            <a:r>
              <a:rPr lang="en-US" dirty="0"/>
              <a:t>According to COLAMD heuristic, an approximate best ordering can be retrieved. This strategy has been used in </a:t>
            </a:r>
            <a:r>
              <a:rPr lang="en-US" dirty="0" err="1"/>
              <a:t>matlab</a:t>
            </a:r>
            <a:r>
              <a:rPr lang="en-US" dirty="0"/>
              <a:t>, so if in </a:t>
            </a:r>
            <a:r>
              <a:rPr lang="en-US" dirty="0" err="1"/>
              <a:t>matlab</a:t>
            </a:r>
            <a:r>
              <a:rPr lang="en-US" dirty="0"/>
              <a:t> you type A\b and A is a sparse matrix, it will exactly does the same as we have discussed here. </a:t>
            </a:r>
          </a:p>
        </p:txBody>
      </p:sp>
      <p:sp>
        <p:nvSpPr>
          <p:cNvPr id="4" name="灯片编号占位符 3"/>
          <p:cNvSpPr>
            <a:spLocks noGrp="1"/>
          </p:cNvSpPr>
          <p:nvPr>
            <p:ph type="sldNum" sz="quarter" idx="5"/>
          </p:nvPr>
        </p:nvSpPr>
        <p:spPr/>
        <p:txBody>
          <a:bodyPr/>
          <a:lstStyle/>
          <a:p>
            <a:fld id="{B80CC926-1F24-4557-A8AC-2A472391A38E}" type="slidenum">
              <a:rPr lang="en-US" smtClean="0"/>
              <a:t>52</a:t>
            </a:fld>
            <a:endParaRPr lang="en-US"/>
          </a:p>
        </p:txBody>
      </p:sp>
    </p:spTree>
    <p:extLst>
      <p:ext uri="{BB962C8B-B14F-4D97-AF65-F5344CB8AC3E}">
        <p14:creationId xmlns:p14="http://schemas.microsoft.com/office/powerpoint/2010/main" val="73289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solve this squared function, the simple way is to take derivative, and set the derivative to zero. You get the normal equation, that is . The </a:t>
            </a:r>
            <a:r>
              <a:rPr lang="en-US" dirty="0" err="1"/>
              <a:t>AtA</a:t>
            </a:r>
            <a:r>
              <a:rPr lang="en-US" dirty="0"/>
              <a:t> squared of the </a:t>
            </a:r>
            <a:r>
              <a:rPr lang="en-US" dirty="0" err="1"/>
              <a:t>jacoabians</a:t>
            </a:r>
            <a:r>
              <a:rPr lang="en-US" dirty="0"/>
              <a:t>. </a:t>
            </a:r>
          </a:p>
          <a:p>
            <a:endParaRPr lang="en-US" dirty="0"/>
          </a:p>
          <a:p>
            <a:r>
              <a:rPr lang="en-US" dirty="0"/>
              <a:t>How to solve this normal equation. </a:t>
            </a:r>
          </a:p>
          <a:p>
            <a:r>
              <a:rPr lang="en-US" dirty="0"/>
              <a:t>One way is to invert  the information m, bad, the inversion is a dense matrix, and this matrix is usually very large. Hundreds or thousands items. You have a dense matrix here, you cannot do any thing efficient. </a:t>
            </a:r>
          </a:p>
          <a:p>
            <a:endParaRPr lang="en-US" dirty="0"/>
          </a:p>
          <a:p>
            <a:r>
              <a:rPr lang="en-US" dirty="0"/>
              <a:t>Instead, </a:t>
            </a:r>
            <a:r>
              <a:rPr lang="en-US" dirty="0" err="1"/>
              <a:t>isam</a:t>
            </a:r>
            <a:r>
              <a:rPr lang="en-US" dirty="0"/>
              <a:t> take the sparsity of this matrix. For example, Cholesky factorization end up a upper triangular matrix R, that </a:t>
            </a:r>
            <a:r>
              <a:rPr lang="en-US" dirty="0" err="1"/>
              <a:t>AtA</a:t>
            </a:r>
            <a:r>
              <a:rPr lang="en-US" dirty="0"/>
              <a:t> = </a:t>
            </a:r>
            <a:r>
              <a:rPr lang="en-US" dirty="0" err="1"/>
              <a:t>RtR</a:t>
            </a:r>
            <a:r>
              <a:rPr lang="en-US" dirty="0"/>
              <a:t>. This is so called square root information matrix. You can simply do forward and backward substitution to recover this solution.  If the matrix R is sparse, this can be done very efficiently. </a:t>
            </a:r>
          </a:p>
        </p:txBody>
      </p:sp>
      <p:sp>
        <p:nvSpPr>
          <p:cNvPr id="4" name="灯片编号占位符 3"/>
          <p:cNvSpPr>
            <a:spLocks noGrp="1"/>
          </p:cNvSpPr>
          <p:nvPr>
            <p:ph type="sldNum" sz="quarter" idx="5"/>
          </p:nvPr>
        </p:nvSpPr>
        <p:spPr/>
        <p:txBody>
          <a:bodyPr/>
          <a:lstStyle/>
          <a:p>
            <a:fld id="{B80CC926-1F24-4557-A8AC-2A472391A38E}" type="slidenum">
              <a:rPr lang="en-US" smtClean="0"/>
              <a:t>53</a:t>
            </a:fld>
            <a:endParaRPr lang="en-US"/>
          </a:p>
        </p:txBody>
      </p:sp>
    </p:spTree>
    <p:extLst>
      <p:ext uri="{BB962C8B-B14F-4D97-AF65-F5344CB8AC3E}">
        <p14:creationId xmlns:p14="http://schemas.microsoft.com/office/powerpoint/2010/main" val="3196280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interesting to see that the Cholesky method and the QR method are not that far apart. Indeed, if we consider a symmetric, positive-definite matrix </a:t>
            </a:r>
            <a:r>
              <a:rPr lang="en-US" sz="1200" b="1" i="0" kern="1200" dirty="0">
                <a:solidFill>
                  <a:schemeClr val="tx1"/>
                </a:solidFill>
                <a:effectLst/>
                <a:latin typeface="+mn-lt"/>
                <a:ea typeface="+mn-ea"/>
                <a:cs typeface="+mn-cs"/>
              </a:rPr>
              <a:t>H </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a:t>
            </a:r>
            <a:r>
              <a:rPr lang="en-US" sz="1200" b="0" i="1" kern="1200" dirty="0">
                <a:solidFill>
                  <a:schemeClr val="tx1"/>
                </a:solidFill>
                <a:effectLst/>
                <a:latin typeface="+mn-lt"/>
                <a:ea typeface="+mn-ea"/>
                <a:cs typeface="+mn-cs"/>
              </a:rPr>
              <a:t>&gt;</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with </a:t>
            </a:r>
            <a:r>
              <a:rPr lang="en-US" sz="1200" b="1" i="0" kern="1200" dirty="0">
                <a:solidFill>
                  <a:schemeClr val="tx1"/>
                </a:solidFill>
                <a:effectLst/>
                <a:latin typeface="+mn-lt"/>
                <a:ea typeface="+mn-ea"/>
                <a:cs typeface="+mn-cs"/>
              </a:rPr>
              <a:t>A </a:t>
            </a:r>
            <a:r>
              <a:rPr lang="en-US" sz="1200" b="0" i="0" kern="1200" dirty="0">
                <a:solidFill>
                  <a:schemeClr val="tx1"/>
                </a:solidFill>
                <a:effectLst/>
                <a:latin typeface="+mn-lt"/>
                <a:ea typeface="+mn-ea"/>
                <a:cs typeface="+mn-cs"/>
              </a:rPr>
              <a:t>rectangular, then the QR decomposition of </a:t>
            </a:r>
            <a:r>
              <a:rPr lang="en-US" sz="1200" b="1" i="0" kern="1200" dirty="0">
                <a:solidFill>
                  <a:schemeClr val="tx1"/>
                </a:solidFill>
                <a:effectLst/>
                <a:latin typeface="+mn-lt"/>
                <a:ea typeface="+mn-ea"/>
                <a:cs typeface="+mn-cs"/>
              </a:rPr>
              <a:t>A </a:t>
            </a:r>
            <a:r>
              <a:rPr lang="en-US" sz="1200" b="0" i="0" kern="1200" dirty="0">
                <a:solidFill>
                  <a:schemeClr val="tx1"/>
                </a:solidFill>
                <a:effectLst/>
                <a:latin typeface="+mn-lt"/>
                <a:ea typeface="+mn-ea"/>
                <a:cs typeface="+mn-cs"/>
              </a:rPr>
              <a:t>is. Whereas the Cholesky decomposition of H is, </a:t>
            </a:r>
            <a:br>
              <a:rPr lang="en-US" dirty="0"/>
            </a:br>
            <a:r>
              <a:rPr lang="en-US" dirty="0"/>
              <a:t>the two factorization share the same matrix R, as is shown in this equation. </a:t>
            </a:r>
          </a:p>
        </p:txBody>
      </p:sp>
      <p:sp>
        <p:nvSpPr>
          <p:cNvPr id="4" name="灯片编号占位符 3"/>
          <p:cNvSpPr>
            <a:spLocks noGrp="1"/>
          </p:cNvSpPr>
          <p:nvPr>
            <p:ph type="sldNum" sz="quarter" idx="5"/>
          </p:nvPr>
        </p:nvSpPr>
        <p:spPr/>
        <p:txBody>
          <a:bodyPr/>
          <a:lstStyle/>
          <a:p>
            <a:fld id="{B80CC926-1F24-4557-A8AC-2A472391A38E}" type="slidenum">
              <a:rPr lang="en-US" smtClean="0"/>
              <a:t>54</a:t>
            </a:fld>
            <a:endParaRPr lang="en-US"/>
          </a:p>
        </p:txBody>
      </p:sp>
    </p:spTree>
    <p:extLst>
      <p:ext uri="{BB962C8B-B14F-4D97-AF65-F5344CB8AC3E}">
        <p14:creationId xmlns:p14="http://schemas.microsoft.com/office/powerpoint/2010/main" val="331488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4</a:t>
            </a:fld>
            <a:endParaRPr lang="en-US"/>
          </a:p>
        </p:txBody>
      </p:sp>
    </p:spTree>
    <p:extLst>
      <p:ext uri="{BB962C8B-B14F-4D97-AF65-F5344CB8AC3E}">
        <p14:creationId xmlns:p14="http://schemas.microsoft.com/office/powerpoint/2010/main" val="1859265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mapping (SLAM) or bundle adjustment (BA) can be phrased as least squares optimization of an error function that can be represented by a graph.  </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5</a:t>
            </a:fld>
            <a:endParaRPr lang="en-US"/>
          </a:p>
        </p:txBody>
      </p:sp>
    </p:spTree>
    <p:extLst>
      <p:ext uri="{BB962C8B-B14F-4D97-AF65-F5344CB8AC3E}">
        <p14:creationId xmlns:p14="http://schemas.microsoft.com/office/powerpoint/2010/main" val="143924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6</a:t>
            </a:fld>
            <a:endParaRPr lang="en-US"/>
          </a:p>
        </p:txBody>
      </p:sp>
    </p:spTree>
    <p:extLst>
      <p:ext uri="{BB962C8B-B14F-4D97-AF65-F5344CB8AC3E}">
        <p14:creationId xmlns:p14="http://schemas.microsoft.com/office/powerpoint/2010/main" val="267257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7</a:t>
            </a:fld>
            <a:endParaRPr lang="en-US"/>
          </a:p>
        </p:txBody>
      </p:sp>
    </p:spTree>
    <p:extLst>
      <p:ext uri="{BB962C8B-B14F-4D97-AF65-F5344CB8AC3E}">
        <p14:creationId xmlns:p14="http://schemas.microsoft.com/office/powerpoint/2010/main" val="28789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13</a:t>
            </a:fld>
            <a:endParaRPr lang="en-US"/>
          </a:p>
        </p:txBody>
      </p:sp>
    </p:spTree>
    <p:extLst>
      <p:ext uri="{BB962C8B-B14F-4D97-AF65-F5344CB8AC3E}">
        <p14:creationId xmlns:p14="http://schemas.microsoft.com/office/powerpoint/2010/main" val="172660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15</a:t>
            </a:fld>
            <a:endParaRPr lang="en-US"/>
          </a:p>
        </p:txBody>
      </p:sp>
    </p:spTree>
    <p:extLst>
      <p:ext uri="{BB962C8B-B14F-4D97-AF65-F5344CB8AC3E}">
        <p14:creationId xmlns:p14="http://schemas.microsoft.com/office/powerpoint/2010/main" val="97227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0CC926-1F24-4557-A8AC-2A472391A38E}" type="slidenum">
              <a:rPr lang="en-US" smtClean="0"/>
              <a:t>16</a:t>
            </a:fld>
            <a:endParaRPr lang="en-US"/>
          </a:p>
        </p:txBody>
      </p:sp>
    </p:spTree>
    <p:extLst>
      <p:ext uri="{BB962C8B-B14F-4D97-AF65-F5344CB8AC3E}">
        <p14:creationId xmlns:p14="http://schemas.microsoft.com/office/powerpoint/2010/main" val="207831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2DE34-E586-4C87-9146-29FA2718A74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69936F48-0CD5-4FDA-98B7-407E920050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CD52A931-A210-4EE4-BDC1-8AE4F779FF06}"/>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71F4509F-20CE-4E34-BE7C-4D114880095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4580680-B62D-4D7D-90C0-C0C3613888D2}"/>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56765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EF8CE4-A9F2-4611-BDC7-4C9C7A130EF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D8A2357-35A1-4E45-990C-4E6884EBAAF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D3433E9-54B5-4872-B77B-4BEF99087971}"/>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C97C32EA-5707-4B70-9D96-C366EBDC422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059A53E-D3A2-490F-A78F-1DC4A55E2B63}"/>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2525502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52B68-D883-4CB6-9E8C-1420EB98688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5E000123-578E-4B58-B5C6-06FE1B24B69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A5D28F60-7AA1-49AF-B46C-6C0F6A88E023}"/>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EDAD4DF2-34FE-4B9A-A85C-5D1A344E18F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EDBE8A9-BD43-4B9A-8FD4-A3401D3C0F48}"/>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620494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8F269-048C-4358-9845-524E841D749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372F1D-4FB5-44E6-A001-9F380147916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92CB583F-2D50-40B5-8C53-45C15BE6FFF3}"/>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8257D12D-98C3-4EF4-AB35-83C5FCC5C83E}"/>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9319D91C-3BC5-4ED5-B77E-B14B44D19CB6}"/>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4179411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48A35-0466-4585-9808-6B16A3912F9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EA71DBE4-C3DC-4561-A9BD-9BB2E6205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3858FE-B1C1-4370-AA18-CB3F53253BBE}"/>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AFD9B282-47C7-48EA-B4F7-8DD97A69A26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0D08A1D-CE63-4A9B-AF5F-9DBACC4CB7B4}"/>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43349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924E2-CBF7-4EB6-BB5D-A3793270683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1D4C51D-56A8-453B-A4A3-990557B28D0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FE81D1AD-C215-4EF4-9680-B4D15D9ABB0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D15C9235-D236-4178-BEA1-38DD1842B2B1}"/>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6" name="页脚占位符 5">
            <a:extLst>
              <a:ext uri="{FF2B5EF4-FFF2-40B4-BE49-F238E27FC236}">
                <a16:creationId xmlns:a16="http://schemas.microsoft.com/office/drawing/2014/main" id="{D9F65963-08A8-474B-9D6E-4F3400EFB18D}"/>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83001F5-60B9-4858-A9D6-75DDF8009437}"/>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666900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1C5F5-0206-4A5F-967E-D69449F492CF}"/>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BC2DB703-9A46-460D-840F-55252C74AE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D61D616-38A9-4967-AD6C-8DB10B3048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3BB0FB6E-FDCA-4C48-82C2-778FC1381D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D60FB0F-EF6A-44F0-8F26-46216CC9C2A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17DB21AC-9B7A-4F9A-A370-BD89FAF58282}"/>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8" name="页脚占位符 7">
            <a:extLst>
              <a:ext uri="{FF2B5EF4-FFF2-40B4-BE49-F238E27FC236}">
                <a16:creationId xmlns:a16="http://schemas.microsoft.com/office/drawing/2014/main" id="{5F62736E-1398-49EF-B97C-731345D67F26}"/>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20D580D8-228A-4D0B-B43B-7E96EB03763F}"/>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2784430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35C59-F40F-47FE-9888-B3BA95213940}"/>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BA724DDA-4B3E-4158-9050-A348F07A1686}"/>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4" name="页脚占位符 3">
            <a:extLst>
              <a:ext uri="{FF2B5EF4-FFF2-40B4-BE49-F238E27FC236}">
                <a16:creationId xmlns:a16="http://schemas.microsoft.com/office/drawing/2014/main" id="{8C496C5B-4231-44A8-9696-8947C461BD75}"/>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2BE5B572-972A-4C13-9A7C-22070E7FDDAA}"/>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40285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621225F-9322-4BB5-8D46-F6602AAFBA1A}"/>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3" name="页脚占位符 2">
            <a:extLst>
              <a:ext uri="{FF2B5EF4-FFF2-40B4-BE49-F238E27FC236}">
                <a16:creationId xmlns:a16="http://schemas.microsoft.com/office/drawing/2014/main" id="{BD90CB33-5967-4A57-9F55-88391ABD09F1}"/>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177EF1D1-5DCA-4CA3-A297-FBE8AF5505F8}"/>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90974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ACDCC-262D-4891-9578-1C12044861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3222E64-EFC7-4906-9738-2341FB77F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4F61D2CA-B01B-49FC-877D-00272BEFF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53F8C8-B778-4754-A2D5-3F488633113B}"/>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6" name="页脚占位符 5">
            <a:extLst>
              <a:ext uri="{FF2B5EF4-FFF2-40B4-BE49-F238E27FC236}">
                <a16:creationId xmlns:a16="http://schemas.microsoft.com/office/drawing/2014/main" id="{876C6AC2-721C-4532-8615-154D053F0DF8}"/>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691E6E7-5E25-46BD-8E72-EA789B97AA3F}"/>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08098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6A4A9C-1FD8-40A0-A615-256EF285B65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ADB2A214-F018-4F62-97F2-FCD792E2F2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5ED1E2B6-FC52-471E-8662-717F3266B7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67ADD53-69A5-4FB9-B900-F7A32BDC36AE}"/>
              </a:ext>
            </a:extLst>
          </p:cNvPr>
          <p:cNvSpPr>
            <a:spLocks noGrp="1"/>
          </p:cNvSpPr>
          <p:nvPr>
            <p:ph type="dt" sz="half" idx="10"/>
          </p:nvPr>
        </p:nvSpPr>
        <p:spPr/>
        <p:txBody>
          <a:bodyPr/>
          <a:lstStyle/>
          <a:p>
            <a:fld id="{0290F299-937C-4A1A-B8CE-FD12F47D1239}" type="datetimeFigureOut">
              <a:rPr lang="en-US" smtClean="0"/>
              <a:t>3/16/2021</a:t>
            </a:fld>
            <a:endParaRPr lang="en-US"/>
          </a:p>
        </p:txBody>
      </p:sp>
      <p:sp>
        <p:nvSpPr>
          <p:cNvPr id="6" name="页脚占位符 5">
            <a:extLst>
              <a:ext uri="{FF2B5EF4-FFF2-40B4-BE49-F238E27FC236}">
                <a16:creationId xmlns:a16="http://schemas.microsoft.com/office/drawing/2014/main" id="{FD63AF09-457E-4F28-8C44-7A53C55EA724}"/>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3A23A6D-8ACA-4195-98EF-0E503C71FBA4}"/>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831938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7FB377-2531-4A3E-81E2-AB5D4EFBB1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2E92D96-8970-461B-88D2-ACB7195C2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4C5E68D9-DFA5-4FB7-8218-5D9C9BCCF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0F299-937C-4A1A-B8CE-FD12F47D1239}" type="datetimeFigureOut">
              <a:rPr lang="en-US" smtClean="0"/>
              <a:t>3/16/2021</a:t>
            </a:fld>
            <a:endParaRPr lang="en-US"/>
          </a:p>
        </p:txBody>
      </p:sp>
      <p:sp>
        <p:nvSpPr>
          <p:cNvPr id="5" name="页脚占位符 4">
            <a:extLst>
              <a:ext uri="{FF2B5EF4-FFF2-40B4-BE49-F238E27FC236}">
                <a16:creationId xmlns:a16="http://schemas.microsoft.com/office/drawing/2014/main" id="{36916FE4-2929-4139-AEF7-1C79C4152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4C81FE04-A6B9-414B-B3D1-9C7B00C55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4596-AF61-4239-A247-8C191F6D65D5}" type="slidenum">
              <a:rPr lang="en-US" smtClean="0"/>
              <a:t>‹#›</a:t>
            </a:fld>
            <a:endParaRPr lang="en-US"/>
          </a:p>
        </p:txBody>
      </p:sp>
    </p:spTree>
    <p:extLst>
      <p:ext uri="{BB962C8B-B14F-4D97-AF65-F5344CB8AC3E}">
        <p14:creationId xmlns:p14="http://schemas.microsoft.com/office/powerpoint/2010/main" val="93020200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41.png"/><Relationship Id="rId12" Type="http://schemas.openxmlformats.org/officeDocument/2006/relationships/image" Target="../media/image5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3.png"/><Relationship Id="rId5" Type="http://schemas.openxmlformats.org/officeDocument/2006/relationships/image" Target="../media/image37.png"/><Relationship Id="rId10"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4.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140.png"/><Relationship Id="rId18" Type="http://schemas.openxmlformats.org/officeDocument/2006/relationships/image" Target="../media/image1010.png"/><Relationship Id="rId26" Type="http://schemas.openxmlformats.org/officeDocument/2006/relationships/image" Target="../media/image180.png"/><Relationship Id="rId21" Type="http://schemas.openxmlformats.org/officeDocument/2006/relationships/image" Target="../media/image1310.png"/><Relationship Id="rId7" Type="http://schemas.openxmlformats.org/officeDocument/2006/relationships/image" Target="../media/image460.png"/><Relationship Id="rId12" Type="http://schemas.openxmlformats.org/officeDocument/2006/relationships/image" Target="../media/image130.png"/><Relationship Id="rId17" Type="http://schemas.openxmlformats.org/officeDocument/2006/relationships/image" Target="../media/image910.png"/><Relationship Id="rId25" Type="http://schemas.openxmlformats.org/officeDocument/2006/relationships/image" Target="../media/image173.png"/><Relationship Id="rId16" Type="http://schemas.openxmlformats.org/officeDocument/2006/relationships/image" Target="../media/image170.png"/><Relationship Id="rId20" Type="http://schemas.openxmlformats.org/officeDocument/2006/relationships/image" Target="../media/image1210.png"/><Relationship Id="rId29"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120.png"/><Relationship Id="rId24" Type="http://schemas.openxmlformats.org/officeDocument/2006/relationships/image" Target="../media/image1610.png"/><Relationship Id="rId15" Type="http://schemas.openxmlformats.org/officeDocument/2006/relationships/image" Target="../media/image160.png"/><Relationship Id="rId23" Type="http://schemas.openxmlformats.org/officeDocument/2006/relationships/image" Target="../media/image1510.png"/><Relationship Id="rId28" Type="http://schemas.openxmlformats.org/officeDocument/2006/relationships/image" Target="../media/image690.png"/><Relationship Id="rId10" Type="http://schemas.openxmlformats.org/officeDocument/2006/relationships/image" Target="../media/image1100.png"/><Relationship Id="rId19" Type="http://schemas.openxmlformats.org/officeDocument/2006/relationships/image" Target="../media/image1110.png"/><Relationship Id="rId9" Type="http://schemas.openxmlformats.org/officeDocument/2006/relationships/image" Target="../media/image1070.png"/><Relationship Id="rId14" Type="http://schemas.openxmlformats.org/officeDocument/2006/relationships/image" Target="../media/image150.png"/><Relationship Id="rId22" Type="http://schemas.openxmlformats.org/officeDocument/2006/relationships/image" Target="../media/image1410.png"/><Relationship Id="rId27" Type="http://schemas.openxmlformats.org/officeDocument/2006/relationships/image" Target="../media/image190.png"/><Relationship Id="rId30" Type="http://schemas.openxmlformats.org/officeDocument/2006/relationships/image" Target="../media/image98.png"/></Relationships>
</file>

<file path=ppt/slides/_rels/slide1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1.png"/><Relationship Id="rId3" Type="http://schemas.openxmlformats.org/officeDocument/2006/relationships/image" Target="../media/image109.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98.png"/><Relationship Id="rId2" Type="http://schemas.openxmlformats.org/officeDocument/2006/relationships/notesSlide" Target="../notesSlides/notesSlide10.xml"/><Relationship Id="rId16"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10.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2.png"/></Relationships>
</file>

<file path=ppt/slides/_rels/slide19.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23.png"/><Relationship Id="rId18" Type="http://schemas.openxmlformats.org/officeDocument/2006/relationships/image" Target="../media/image143.png"/><Relationship Id="rId3" Type="http://schemas.openxmlformats.org/officeDocument/2006/relationships/image" Target="../media/image126.png"/><Relationship Id="rId21" Type="http://schemas.openxmlformats.org/officeDocument/2006/relationships/image" Target="../media/image145.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4.png"/><Relationship Id="rId19" Type="http://schemas.openxmlformats.org/officeDocument/2006/relationships/image" Target="../media/image142.png"/><Relationship Id="rId4" Type="http://schemas.openxmlformats.org/officeDocument/2006/relationships/image" Target="../media/image127.png"/><Relationship Id="rId9" Type="http://schemas.openxmlformats.org/officeDocument/2006/relationships/image" Target="../media/image133.png"/><Relationship Id="rId14" Type="http://schemas.openxmlformats.org/officeDocument/2006/relationships/image" Target="../media/image137.png"/><Relationship Id="rId22" Type="http://schemas.openxmlformats.org/officeDocument/2006/relationships/image" Target="../media/image14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98.png"/><Relationship Id="rId18" Type="http://schemas.openxmlformats.org/officeDocument/2006/relationships/image" Target="../media/image149.png"/><Relationship Id="rId3" Type="http://schemas.openxmlformats.org/officeDocument/2006/relationships/image" Target="../media/image126.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8.png"/><Relationship Id="rId2" Type="http://schemas.openxmlformats.org/officeDocument/2006/relationships/image" Target="../media/image125.png"/><Relationship Id="rId16" Type="http://schemas.openxmlformats.org/officeDocument/2006/relationships/image" Target="../media/image147.png"/><Relationship Id="rId20"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5.png"/><Relationship Id="rId5" Type="http://schemas.openxmlformats.org/officeDocument/2006/relationships/image" Target="../media/image128.png"/><Relationship Id="rId15" Type="http://schemas.openxmlformats.org/officeDocument/2006/relationships/image" Target="../media/image145.png"/><Relationship Id="rId10" Type="http://schemas.openxmlformats.org/officeDocument/2006/relationships/image" Target="../media/image134.png"/><Relationship Id="rId19" Type="http://schemas.openxmlformats.org/officeDocument/2006/relationships/image" Target="../media/image152.png"/><Relationship Id="rId4" Type="http://schemas.openxmlformats.org/officeDocument/2006/relationships/image" Target="../media/image127.png"/><Relationship Id="rId9" Type="http://schemas.openxmlformats.org/officeDocument/2006/relationships/image" Target="../media/image133.png"/><Relationship Id="rId14" Type="http://schemas.openxmlformats.org/officeDocument/2006/relationships/image" Target="../media/image142.png"/></Relationships>
</file>

<file path=ppt/slides/_rels/slide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71.png"/><Relationship Id="rId26" Type="http://schemas.openxmlformats.org/officeDocument/2006/relationships/image" Target="../media/image230.png"/><Relationship Id="rId21" Type="http://schemas.openxmlformats.org/officeDocument/2006/relationships/image" Target="../media/image710.png"/><Relationship Id="rId7" Type="http://schemas.openxmlformats.org/officeDocument/2006/relationships/image" Target="../media/image461.png"/><Relationship Id="rId25" Type="http://schemas.openxmlformats.org/officeDocument/2006/relationships/image" Target="../media/image1011.png"/><Relationship Id="rId2" Type="http://schemas.openxmlformats.org/officeDocument/2006/relationships/notesSlide" Target="../notesSlides/notesSlide12.xml"/><Relationship Id="rId29"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431.png"/><Relationship Id="rId24" Type="http://schemas.openxmlformats.org/officeDocument/2006/relationships/image" Target="../media/image210.png"/><Relationship Id="rId32" Type="http://schemas.openxmlformats.org/officeDocument/2006/relationships/image" Target="../media/image156.png"/><Relationship Id="rId23" Type="http://schemas.openxmlformats.org/officeDocument/2006/relationships/image" Target="../media/image911.png"/><Relationship Id="rId28" Type="http://schemas.openxmlformats.org/officeDocument/2006/relationships/image" Target="../media/image250.png"/><Relationship Id="rId31" Type="http://schemas.openxmlformats.org/officeDocument/2006/relationships/image" Target="../media/image155.png"/><Relationship Id="rId22" Type="http://schemas.openxmlformats.org/officeDocument/2006/relationships/image" Target="../media/image810.png"/><Relationship Id="rId27" Type="http://schemas.openxmlformats.org/officeDocument/2006/relationships/image" Target="../media/image240.png"/><Relationship Id="rId30" Type="http://schemas.openxmlformats.org/officeDocument/2006/relationships/image" Target="../media/image153.png"/></Relationships>
</file>

<file path=ppt/slides/_rels/slide24.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300.png"/><Relationship Id="rId18" Type="http://schemas.openxmlformats.org/officeDocument/2006/relationships/image" Target="../media/image350.png"/><Relationship Id="rId21" Type="http://schemas.openxmlformats.org/officeDocument/2006/relationships/image" Target="../media/image157.png"/><Relationship Id="rId7" Type="http://schemas.openxmlformats.org/officeDocument/2006/relationships/image" Target="../media/image461.png"/><Relationship Id="rId12" Type="http://schemas.openxmlformats.org/officeDocument/2006/relationships/image" Target="../media/image290.png"/><Relationship Id="rId17" Type="http://schemas.openxmlformats.org/officeDocument/2006/relationships/image" Target="../media/image340.png"/><Relationship Id="rId2" Type="http://schemas.openxmlformats.org/officeDocument/2006/relationships/notesSlide" Target="../notesSlides/notesSlide13.xml"/><Relationship Id="rId16" Type="http://schemas.openxmlformats.org/officeDocument/2006/relationships/image" Target="../media/image330.png"/><Relationship Id="rId20"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280.png"/><Relationship Id="rId15" Type="http://schemas.openxmlformats.org/officeDocument/2006/relationships/image" Target="../media/image320.png"/><Relationship Id="rId23" Type="http://schemas.openxmlformats.org/officeDocument/2006/relationships/image" Target="../media/image159.png"/><Relationship Id="rId10" Type="http://schemas.openxmlformats.org/officeDocument/2006/relationships/image" Target="../media/image1101.png"/><Relationship Id="rId19" Type="http://schemas.openxmlformats.org/officeDocument/2006/relationships/image" Target="../media/image153.png"/><Relationship Id="rId9" Type="http://schemas.openxmlformats.org/officeDocument/2006/relationships/image" Target="../media/image1030.png"/><Relationship Id="rId14" Type="http://schemas.openxmlformats.org/officeDocument/2006/relationships/image" Target="../media/image310.png"/><Relationship Id="rId22" Type="http://schemas.openxmlformats.org/officeDocument/2006/relationships/image" Target="../media/image158.png"/></Relationships>
</file>

<file path=ppt/slides/_rels/slide25.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63.png"/><Relationship Id="rId3" Type="http://schemas.openxmlformats.org/officeDocument/2006/relationships/image" Target="../media/image147.png"/><Relationship Id="rId7" Type="http://schemas.openxmlformats.org/officeDocument/2006/relationships/image" Target="../media/image141.png"/><Relationship Id="rId12" Type="http://schemas.openxmlformats.org/officeDocument/2006/relationships/image" Target="../media/image162.png"/><Relationship Id="rId2" Type="http://schemas.openxmlformats.org/officeDocument/2006/relationships/notesSlide" Target="../notesSlides/notesSlide14.xml"/><Relationship Id="rId16"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39.png"/><Relationship Id="rId11" Type="http://schemas.openxmlformats.org/officeDocument/2006/relationships/image" Target="../media/image109.png"/><Relationship Id="rId5" Type="http://schemas.openxmlformats.org/officeDocument/2006/relationships/image" Target="../media/image149.png"/><Relationship Id="rId15" Type="http://schemas.openxmlformats.org/officeDocument/2006/relationships/image" Target="../media/image165.png"/><Relationship Id="rId10" Type="http://schemas.openxmlformats.org/officeDocument/2006/relationships/image" Target="../media/image138.png"/><Relationship Id="rId4" Type="http://schemas.openxmlformats.org/officeDocument/2006/relationships/image" Target="../media/image148.png"/><Relationship Id="rId9" Type="http://schemas.openxmlformats.org/officeDocument/2006/relationships/image" Target="../media/image137.png"/><Relationship Id="rId14" Type="http://schemas.openxmlformats.org/officeDocument/2006/relationships/image" Target="../media/image164.png"/></Relationships>
</file>

<file path=ppt/slides/_rels/slide26.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9.png"/><Relationship Id="rId7" Type="http://schemas.openxmlformats.org/officeDocument/2006/relationships/image" Target="../media/image1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2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7.png"/><Relationship Id="rId7" Type="http://schemas.openxmlformats.org/officeDocument/2006/relationships/image" Target="../media/image18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47.png"/></Relationships>
</file>

<file path=ppt/slides/_rels/slide2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hyperlink" Target="https://www.youtube.com/watch?v=CsJkci5lfco&amp;feature=youtu.b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BgLlLlsKWzI&amp;feature=youtu.be" TargetMode="External"/><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m_bLSdsT2kg&amp;feature=youtu.be" TargetMode="External"/><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2A7lOipPNBA&amp;feature=youtu.be" TargetMode="External"/><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Zjevg5wQTdI&amp;t=1409s" TargetMode="External"/><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youtube.com/watch?v=SWbofjhyPzI"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jczarnowski/DeepFactor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1803.07531" TargetMode="Externa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mVA8qhGf7So&amp;feature=youtu.be"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pdf/1911.08002.pdf"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tsam.org/get_started/" TargetMode="External"/><Relationship Id="rId2" Type="http://schemas.openxmlformats.org/officeDocument/2006/relationships/hyperlink" Target="https://github.com/borglab/gtsam" TargetMode="External"/><Relationship Id="rId1" Type="http://schemas.openxmlformats.org/officeDocument/2006/relationships/slideLayout" Target="../slideLayouts/slideLayout2.xml"/><Relationship Id="rId6" Type="http://schemas.openxmlformats.org/officeDocument/2006/relationships/hyperlink" Target="https://www.youtube.com/watch?v=_W3Ua1Yg2fk&amp;t=695s" TargetMode="External"/><Relationship Id="rId5" Type="http://schemas.openxmlformats.org/officeDocument/2006/relationships/hyperlink" Target="https://www.youtube.com/watch?v=Q313pTMAdcM&amp;t=1340s" TargetMode="External"/><Relationship Id="rId4" Type="http://schemas.openxmlformats.org/officeDocument/2006/relationships/hyperlink" Target="https://www.youtube.com/watch?v=QgpmMn9K5Eo"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8.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9.png"/><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ising-turtle/slam_course" TargetMode="External"/><Relationship Id="rId2" Type="http://schemas.openxmlformats.org/officeDocument/2006/relationships/hyperlink" Target="https://github.com/dongjing3309/gtsam-examples" TargetMode="Externa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hyperlink" Target="https://borg.cc.gatech.edu/download.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2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179.png"/><Relationship Id="rId4" Type="http://schemas.openxmlformats.org/officeDocument/2006/relationships/image" Target="../media/image178.png"/></Relationships>
</file>

<file path=ppt/slides/_rels/slide52.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5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9.png"/><Relationship Id="rId7" Type="http://schemas.openxmlformats.org/officeDocument/2006/relationships/image" Target="../media/image2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2.png"/><Relationship Id="rId4" Type="http://schemas.openxmlformats.org/officeDocument/2006/relationships/image" Target="../media/image220.png"/></Relationships>
</file>

<file path=ppt/slides/_rels/slide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TextBox 4110"/>
          <p:cNvSpPr txBox="1"/>
          <p:nvPr/>
        </p:nvSpPr>
        <p:spPr>
          <a:xfrm>
            <a:off x="1524000" y="3984009"/>
            <a:ext cx="9144000" cy="1569660"/>
          </a:xfrm>
          <a:prstGeom prst="rect">
            <a:avLst/>
          </a:prstGeom>
          <a:noFill/>
        </p:spPr>
        <p:txBody>
          <a:bodyPr wrap="square" rtlCol="0">
            <a:spAutoFit/>
          </a:bodyPr>
          <a:lstStyle/>
          <a:p>
            <a:pPr algn="ctr"/>
            <a:r>
              <a:rPr lang="en-US" sz="4800" dirty="0">
                <a:latin typeface="Calibri" panose="020F0502020204030204" pitchFamily="34" charset="0"/>
                <a:cs typeface="Arial" panose="020B0604020202020204" pitchFamily="34" charset="0"/>
              </a:rPr>
              <a:t>CMSC 591</a:t>
            </a:r>
          </a:p>
          <a:p>
            <a:pPr algn="ctr"/>
            <a:r>
              <a:rPr lang="en-US" sz="4800" dirty="0">
                <a:latin typeface="Calibri" panose="020F0502020204030204" pitchFamily="34" charset="0"/>
                <a:cs typeface="Arial" panose="020B0604020202020204" pitchFamily="34" charset="0"/>
              </a:rPr>
              <a:t>Robotic Vision</a:t>
            </a:r>
          </a:p>
        </p:txBody>
      </p:sp>
      <p:pic>
        <p:nvPicPr>
          <p:cNvPr id="2" name="Picture 1"/>
          <p:cNvPicPr>
            <a:picLocks noChangeAspect="1"/>
          </p:cNvPicPr>
          <p:nvPr/>
        </p:nvPicPr>
        <p:blipFill>
          <a:blip r:embed="rId3"/>
          <a:stretch>
            <a:fillRect/>
          </a:stretch>
        </p:blipFill>
        <p:spPr>
          <a:xfrm>
            <a:off x="0" y="0"/>
            <a:ext cx="12192000" cy="3320956"/>
          </a:xfrm>
          <a:prstGeom prst="rect">
            <a:avLst/>
          </a:prstGeom>
        </p:spPr>
      </p:pic>
    </p:spTree>
    <p:extLst>
      <p:ext uri="{BB962C8B-B14F-4D97-AF65-F5344CB8AC3E}">
        <p14:creationId xmlns:p14="http://schemas.microsoft.com/office/powerpoint/2010/main" val="175583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C7278-DEAC-425B-8209-694F01D2959A}"/>
              </a:ext>
            </a:extLst>
          </p:cNvPr>
          <p:cNvSpPr>
            <a:spLocks noGrp="1"/>
          </p:cNvSpPr>
          <p:nvPr>
            <p:ph type="title"/>
          </p:nvPr>
        </p:nvSpPr>
        <p:spPr/>
        <p:txBody>
          <a:bodyPr/>
          <a:lstStyle/>
          <a:p>
            <a:r>
              <a:rPr lang="en-US" dirty="0"/>
              <a:t>Gauss Newton</a:t>
            </a:r>
          </a:p>
        </p:txBody>
      </p:sp>
      <p:sp>
        <p:nvSpPr>
          <p:cNvPr id="4" name="任意多边形: 形状 3">
            <a:extLst>
              <a:ext uri="{FF2B5EF4-FFF2-40B4-BE49-F238E27FC236}">
                <a16:creationId xmlns:a16="http://schemas.microsoft.com/office/drawing/2014/main" id="{5B374C12-2FE9-4056-A766-9221D9290F26}"/>
              </a:ext>
            </a:extLst>
          </p:cNvPr>
          <p:cNvSpPr/>
          <p:nvPr/>
        </p:nvSpPr>
        <p:spPr>
          <a:xfrm>
            <a:off x="3176641" y="2202069"/>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直接箭头连接符 4">
            <a:extLst>
              <a:ext uri="{FF2B5EF4-FFF2-40B4-BE49-F238E27FC236}">
                <a16:creationId xmlns:a16="http://schemas.microsoft.com/office/drawing/2014/main" id="{90AD49AE-86F1-44A3-A094-9F39F1F7C2C8}"/>
              </a:ext>
            </a:extLst>
          </p:cNvPr>
          <p:cNvCxnSpPr>
            <a:cxnSpLocks/>
          </p:cNvCxnSpPr>
          <p:nvPr/>
        </p:nvCxnSpPr>
        <p:spPr>
          <a:xfrm>
            <a:off x="1729837" y="5958193"/>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A1EC563B-90E5-459E-ABFB-0E5EB03ED830}"/>
              </a:ext>
            </a:extLst>
          </p:cNvPr>
          <p:cNvCxnSpPr>
            <a:cxnSpLocks/>
          </p:cNvCxnSpPr>
          <p:nvPr/>
        </p:nvCxnSpPr>
        <p:spPr>
          <a:xfrm flipV="1">
            <a:off x="1729837" y="2513147"/>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9E2F63-CFBB-4735-B408-777BFB278A0F}"/>
                  </a:ext>
                </a:extLst>
              </p:cNvPr>
              <p:cNvSpPr txBox="1"/>
              <p:nvPr/>
            </p:nvSpPr>
            <p:spPr>
              <a:xfrm>
                <a:off x="1028191" y="150419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7" name="文本框 6">
                <a:extLst>
                  <a:ext uri="{FF2B5EF4-FFF2-40B4-BE49-F238E27FC236}">
                    <a16:creationId xmlns:a16="http://schemas.microsoft.com/office/drawing/2014/main" id="{F19E2F63-CFBB-4735-B408-777BFB278A0F}"/>
                  </a:ext>
                </a:extLst>
              </p:cNvPr>
              <p:cNvSpPr txBox="1">
                <a:spLocks noRot="1" noChangeAspect="1" noMove="1" noResize="1" noEditPoints="1" noAdjustHandles="1" noChangeArrowheads="1" noChangeShapeType="1" noTextEdit="1"/>
              </p:cNvSpPr>
              <p:nvPr/>
            </p:nvSpPr>
            <p:spPr>
              <a:xfrm>
                <a:off x="1028191" y="150419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2B1A04A-AA2B-4054-95F6-74E265A4FB8E}"/>
                  </a:ext>
                </a:extLst>
              </p:cNvPr>
              <p:cNvSpPr/>
              <p:nvPr/>
            </p:nvSpPr>
            <p:spPr>
              <a:xfrm>
                <a:off x="1376599" y="2093450"/>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8" name="矩形 7">
                <a:extLst>
                  <a:ext uri="{FF2B5EF4-FFF2-40B4-BE49-F238E27FC236}">
                    <a16:creationId xmlns:a16="http://schemas.microsoft.com/office/drawing/2014/main" id="{62B1A04A-AA2B-4054-95F6-74E265A4FB8E}"/>
                  </a:ext>
                </a:extLst>
              </p:cNvPr>
              <p:cNvSpPr>
                <a:spLocks noRot="1" noChangeAspect="1" noMove="1" noResize="1" noEditPoints="1" noAdjustHandles="1" noChangeArrowheads="1" noChangeShapeType="1" noTextEdit="1"/>
              </p:cNvSpPr>
              <p:nvPr/>
            </p:nvSpPr>
            <p:spPr>
              <a:xfrm>
                <a:off x="1376599" y="2093450"/>
                <a:ext cx="706475" cy="369332"/>
              </a:xfrm>
              <a:prstGeom prst="rect">
                <a:avLst/>
              </a:prstGeom>
              <a:blipFill>
                <a:blip r:embed="rId3"/>
                <a:stretch>
                  <a:fillRect b="-3279"/>
                </a:stretch>
              </a:blipFill>
            </p:spPr>
            <p:txBody>
              <a:bodyPr/>
              <a:lstStyle/>
              <a:p>
                <a:r>
                  <a:rPr lang="en-US">
                    <a:noFill/>
                  </a:rPr>
                  <a:t> </a:t>
                </a:r>
              </a:p>
            </p:txBody>
          </p:sp>
        </mc:Fallback>
      </mc:AlternateContent>
      <p:cxnSp>
        <p:nvCxnSpPr>
          <p:cNvPr id="9" name="直接连接符 8">
            <a:extLst>
              <a:ext uri="{FF2B5EF4-FFF2-40B4-BE49-F238E27FC236}">
                <a16:creationId xmlns:a16="http://schemas.microsoft.com/office/drawing/2014/main" id="{8176A28E-F17D-4D0C-9B48-959D59057759}"/>
              </a:ext>
            </a:extLst>
          </p:cNvPr>
          <p:cNvCxnSpPr>
            <a:cxnSpLocks/>
            <a:stCxn id="4" idx="2"/>
          </p:cNvCxnSpPr>
          <p:nvPr/>
        </p:nvCxnSpPr>
        <p:spPr>
          <a:xfrm>
            <a:off x="3305908" y="2652235"/>
            <a:ext cx="0" cy="33781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6E8001F-D6B4-4D52-84CD-CC5CE26F6735}"/>
                  </a:ext>
                </a:extLst>
              </p:cNvPr>
              <p:cNvSpPr txBox="1"/>
              <p:nvPr/>
            </p:nvSpPr>
            <p:spPr>
              <a:xfrm>
                <a:off x="284222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1" name="文本框 10">
                <a:extLst>
                  <a:ext uri="{FF2B5EF4-FFF2-40B4-BE49-F238E27FC236}">
                    <a16:creationId xmlns:a16="http://schemas.microsoft.com/office/drawing/2014/main" id="{E6E8001F-D6B4-4D52-84CD-CC5CE26F6735}"/>
                  </a:ext>
                </a:extLst>
              </p:cNvPr>
              <p:cNvSpPr txBox="1">
                <a:spLocks noRot="1" noChangeAspect="1" noMove="1" noResize="1" noEditPoints="1" noAdjustHandles="1" noChangeArrowheads="1" noChangeShapeType="1" noTextEdit="1"/>
              </p:cNvSpPr>
              <p:nvPr/>
            </p:nvSpPr>
            <p:spPr>
              <a:xfrm>
                <a:off x="2842225" y="5981825"/>
                <a:ext cx="927365" cy="470000"/>
              </a:xfrm>
              <a:prstGeom prst="rect">
                <a:avLst/>
              </a:prstGeom>
              <a:blipFill>
                <a:blip r:embed="rId4"/>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C0B8EC-9D7F-4D0D-874B-B854706EBC74}"/>
                  </a:ext>
                </a:extLst>
              </p:cNvPr>
              <p:cNvSpPr txBox="1"/>
              <p:nvPr/>
            </p:nvSpPr>
            <p:spPr>
              <a:xfrm>
                <a:off x="8849681" y="572241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12" name="文本框 11">
                <a:extLst>
                  <a:ext uri="{FF2B5EF4-FFF2-40B4-BE49-F238E27FC236}">
                    <a16:creationId xmlns:a16="http://schemas.microsoft.com/office/drawing/2014/main" id="{00C0B8EC-9D7F-4D0D-874B-B854706EBC74}"/>
                  </a:ext>
                </a:extLst>
              </p:cNvPr>
              <p:cNvSpPr txBox="1">
                <a:spLocks noRot="1" noChangeAspect="1" noMove="1" noResize="1" noEditPoints="1" noAdjustHandles="1" noChangeArrowheads="1" noChangeShapeType="1" noTextEdit="1"/>
              </p:cNvSpPr>
              <p:nvPr/>
            </p:nvSpPr>
            <p:spPr>
              <a:xfrm>
                <a:off x="8849681" y="5722412"/>
                <a:ext cx="927365" cy="493277"/>
              </a:xfrm>
              <a:prstGeom prst="rect">
                <a:avLst/>
              </a:prstGeom>
              <a:blipFill>
                <a:blip r:embed="rId5"/>
                <a:stretch>
                  <a:fillRect/>
                </a:stretch>
              </a:blipFill>
            </p:spPr>
            <p:txBody>
              <a:bodyPr/>
              <a:lstStyle/>
              <a:p>
                <a:r>
                  <a:rPr lang="en-US">
                    <a:noFill/>
                  </a:rPr>
                  <a:t> </a:t>
                </a:r>
              </a:p>
            </p:txBody>
          </p:sp>
        </mc:Fallback>
      </mc:AlternateContent>
      <p:grpSp>
        <p:nvGrpSpPr>
          <p:cNvPr id="17" name="组合 16">
            <a:extLst>
              <a:ext uri="{FF2B5EF4-FFF2-40B4-BE49-F238E27FC236}">
                <a16:creationId xmlns:a16="http://schemas.microsoft.com/office/drawing/2014/main" id="{3A3665C5-77E2-46AB-A7D4-26EFD21F1648}"/>
              </a:ext>
            </a:extLst>
          </p:cNvPr>
          <p:cNvGrpSpPr/>
          <p:nvPr/>
        </p:nvGrpSpPr>
        <p:grpSpPr>
          <a:xfrm>
            <a:off x="3196855" y="1944574"/>
            <a:ext cx="1145470" cy="1032439"/>
            <a:chOff x="7288167" y="497747"/>
            <a:chExt cx="1727022" cy="2278756"/>
          </a:xfrm>
        </p:grpSpPr>
        <p:sp>
          <p:nvSpPr>
            <p:cNvPr id="18" name="椭圆 17">
              <a:extLst>
                <a:ext uri="{FF2B5EF4-FFF2-40B4-BE49-F238E27FC236}">
                  <a16:creationId xmlns:a16="http://schemas.microsoft.com/office/drawing/2014/main" id="{A2380215-BF41-4FEF-9D17-803E9678C503}"/>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7A62D2C5-D0DE-488E-96E2-95176F904FD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8C2D3-5E0D-4D51-AC19-29D0186468F1}"/>
                  </a:ext>
                </a:extLst>
              </p:cNvPr>
              <p:cNvSpPr txBox="1"/>
              <p:nvPr/>
            </p:nvSpPr>
            <p:spPr>
              <a:xfrm>
                <a:off x="3435176"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20" name="文本框 19">
                <a:extLst>
                  <a:ext uri="{FF2B5EF4-FFF2-40B4-BE49-F238E27FC236}">
                    <a16:creationId xmlns:a16="http://schemas.microsoft.com/office/drawing/2014/main" id="{5AD8C2D3-5E0D-4D51-AC19-29D0186468F1}"/>
                  </a:ext>
                </a:extLst>
              </p:cNvPr>
              <p:cNvSpPr txBox="1">
                <a:spLocks noRot="1" noChangeAspect="1" noMove="1" noResize="1" noEditPoints="1" noAdjustHandles="1" noChangeArrowheads="1" noChangeShapeType="1" noTextEdit="1"/>
              </p:cNvSpPr>
              <p:nvPr/>
            </p:nvSpPr>
            <p:spPr>
              <a:xfrm>
                <a:off x="3435176" y="6002424"/>
                <a:ext cx="927365" cy="470000"/>
              </a:xfrm>
              <a:prstGeom prst="rect">
                <a:avLst/>
              </a:prstGeom>
              <a:blipFill>
                <a:blip r:embed="rId6"/>
                <a:stretch>
                  <a:fillRect b="-9091"/>
                </a:stretch>
              </a:blipFill>
            </p:spPr>
            <p:txBody>
              <a:bodyPr/>
              <a:lstStyle/>
              <a:p>
                <a:r>
                  <a:rPr lang="en-US">
                    <a:noFill/>
                  </a:rPr>
                  <a:t> </a:t>
                </a:r>
              </a:p>
            </p:txBody>
          </p:sp>
        </mc:Fallback>
      </mc:AlternateContent>
      <p:cxnSp>
        <p:nvCxnSpPr>
          <p:cNvPr id="21" name="直接连接符 20">
            <a:extLst>
              <a:ext uri="{FF2B5EF4-FFF2-40B4-BE49-F238E27FC236}">
                <a16:creationId xmlns:a16="http://schemas.microsoft.com/office/drawing/2014/main" id="{619BA9B6-F787-4E6C-B5FE-395CBC903740}"/>
              </a:ext>
            </a:extLst>
          </p:cNvPr>
          <p:cNvCxnSpPr>
            <a:cxnSpLocks/>
            <a:stCxn id="18" idx="2"/>
          </p:cNvCxnSpPr>
          <p:nvPr/>
        </p:nvCxnSpPr>
        <p:spPr>
          <a:xfrm>
            <a:off x="3764829" y="2977013"/>
            <a:ext cx="0" cy="30048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8E16E672-5620-42CD-91A9-52DD37A7A254}"/>
              </a:ext>
            </a:extLst>
          </p:cNvPr>
          <p:cNvGrpSpPr/>
          <p:nvPr/>
        </p:nvGrpSpPr>
        <p:grpSpPr>
          <a:xfrm>
            <a:off x="8644971" y="-4533"/>
            <a:ext cx="4087907" cy="1845092"/>
            <a:chOff x="8644971" y="-4533"/>
            <a:chExt cx="4087907" cy="1845092"/>
          </a:xfrm>
        </p:grpSpPr>
        <p:grpSp>
          <p:nvGrpSpPr>
            <p:cNvPr id="23" name="组合 22">
              <a:extLst>
                <a:ext uri="{FF2B5EF4-FFF2-40B4-BE49-F238E27FC236}">
                  <a16:creationId xmlns:a16="http://schemas.microsoft.com/office/drawing/2014/main" id="{6B0EEA69-1A9C-4ECD-8581-5AC3CCA176AD}"/>
                </a:ext>
              </a:extLst>
            </p:cNvPr>
            <p:cNvGrpSpPr/>
            <p:nvPr/>
          </p:nvGrpSpPr>
          <p:grpSpPr>
            <a:xfrm>
              <a:off x="9754629" y="-4533"/>
              <a:ext cx="1145470" cy="1032439"/>
              <a:chOff x="7288167" y="497747"/>
              <a:chExt cx="1727022" cy="2278756"/>
            </a:xfrm>
          </p:grpSpPr>
          <p:sp>
            <p:nvSpPr>
              <p:cNvPr id="26" name="椭圆 25">
                <a:extLst>
                  <a:ext uri="{FF2B5EF4-FFF2-40B4-BE49-F238E27FC236}">
                    <a16:creationId xmlns:a16="http://schemas.microsoft.com/office/drawing/2014/main" id="{72B7CC59-1805-4141-A23E-228493350BC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86953735-3CE6-48CF-A8F7-EF0E381B42C7}"/>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1C19EE8-C643-467E-BEC5-93F695D20918}"/>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24" name="文本框 23">
                  <a:extLst>
                    <a:ext uri="{FF2B5EF4-FFF2-40B4-BE49-F238E27FC236}">
                      <a16:creationId xmlns:a16="http://schemas.microsoft.com/office/drawing/2014/main" id="{91C19EE8-C643-467E-BEC5-93F695D20918}"/>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7"/>
                  <a:stretch>
                    <a:fillRect/>
                  </a:stretch>
                </a:blipFill>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9682C284-65BA-4966-AD84-802F1008E433}"/>
                </a:ext>
              </a:extLst>
            </p:cNvPr>
            <p:cNvCxnSpPr>
              <a:cxnSpLocks/>
              <a:endCxn id="26"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7CADDBAF-8CAC-4E22-88F5-094BD7C0E0E7}"/>
              </a:ext>
            </a:extLst>
          </p:cNvPr>
          <p:cNvGrpSpPr/>
          <p:nvPr/>
        </p:nvGrpSpPr>
        <p:grpSpPr>
          <a:xfrm>
            <a:off x="3601651" y="2687012"/>
            <a:ext cx="1520329" cy="1032439"/>
            <a:chOff x="7288167" y="497747"/>
            <a:chExt cx="1727022" cy="2278756"/>
          </a:xfrm>
        </p:grpSpPr>
        <p:sp>
          <p:nvSpPr>
            <p:cNvPr id="29" name="椭圆 28">
              <a:extLst>
                <a:ext uri="{FF2B5EF4-FFF2-40B4-BE49-F238E27FC236}">
                  <a16:creationId xmlns:a16="http://schemas.microsoft.com/office/drawing/2014/main" id="{2CB2D54D-1A20-4B2E-A861-F8DED580C68E}"/>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CCD8B69B-08F9-4EDA-95E7-B15EF5A1C6C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31" name="直接连接符 30">
            <a:extLst>
              <a:ext uri="{FF2B5EF4-FFF2-40B4-BE49-F238E27FC236}">
                <a16:creationId xmlns:a16="http://schemas.microsoft.com/office/drawing/2014/main" id="{E77066E5-E84E-49EB-9AEC-4792EF6D342D}"/>
              </a:ext>
            </a:extLst>
          </p:cNvPr>
          <p:cNvCxnSpPr>
            <a:cxnSpLocks/>
          </p:cNvCxnSpPr>
          <p:nvPr/>
        </p:nvCxnSpPr>
        <p:spPr>
          <a:xfrm>
            <a:off x="4355496" y="3719452"/>
            <a:ext cx="0" cy="22387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796A590-5674-4562-B38B-ED2DED81A139}"/>
                  </a:ext>
                </a:extLst>
              </p:cNvPr>
              <p:cNvSpPr txBox="1"/>
              <p:nvPr/>
            </p:nvSpPr>
            <p:spPr>
              <a:xfrm>
                <a:off x="4000665" y="6057203"/>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33" name="文本框 32">
                <a:extLst>
                  <a:ext uri="{FF2B5EF4-FFF2-40B4-BE49-F238E27FC236}">
                    <a16:creationId xmlns:a16="http://schemas.microsoft.com/office/drawing/2014/main" id="{9796A590-5674-4562-B38B-ED2DED81A139}"/>
                  </a:ext>
                </a:extLst>
              </p:cNvPr>
              <p:cNvSpPr txBox="1">
                <a:spLocks noRot="1" noChangeAspect="1" noMove="1" noResize="1" noEditPoints="1" noAdjustHandles="1" noChangeArrowheads="1" noChangeShapeType="1" noTextEdit="1"/>
              </p:cNvSpPr>
              <p:nvPr/>
            </p:nvSpPr>
            <p:spPr>
              <a:xfrm>
                <a:off x="4000665" y="6057203"/>
                <a:ext cx="927365" cy="470000"/>
              </a:xfrm>
              <a:prstGeom prst="rect">
                <a:avLst/>
              </a:prstGeom>
              <a:blipFill>
                <a:blip r:embed="rId8"/>
                <a:stretch>
                  <a:fillRect b="-9091"/>
                </a:stretch>
              </a:blipFill>
            </p:spPr>
            <p:txBody>
              <a:bodyPr/>
              <a:lstStyle/>
              <a:p>
                <a:r>
                  <a:rPr lang="en-US">
                    <a:noFill/>
                  </a:rPr>
                  <a:t> </a:t>
                </a:r>
              </a:p>
            </p:txBody>
          </p:sp>
        </mc:Fallback>
      </mc:AlternateContent>
      <p:grpSp>
        <p:nvGrpSpPr>
          <p:cNvPr id="34" name="组合 33">
            <a:extLst>
              <a:ext uri="{FF2B5EF4-FFF2-40B4-BE49-F238E27FC236}">
                <a16:creationId xmlns:a16="http://schemas.microsoft.com/office/drawing/2014/main" id="{BB0F07C0-7153-47BD-8150-5CB7CF0131C5}"/>
              </a:ext>
            </a:extLst>
          </p:cNvPr>
          <p:cNvGrpSpPr/>
          <p:nvPr/>
        </p:nvGrpSpPr>
        <p:grpSpPr>
          <a:xfrm>
            <a:off x="4000665" y="3072969"/>
            <a:ext cx="2011462" cy="1032439"/>
            <a:chOff x="7288167" y="497747"/>
            <a:chExt cx="1727022" cy="2278756"/>
          </a:xfrm>
        </p:grpSpPr>
        <p:sp>
          <p:nvSpPr>
            <p:cNvPr id="35" name="椭圆 34">
              <a:extLst>
                <a:ext uri="{FF2B5EF4-FFF2-40B4-BE49-F238E27FC236}">
                  <a16:creationId xmlns:a16="http://schemas.microsoft.com/office/drawing/2014/main" id="{029AF4E3-ED2E-49B5-8A28-3F1855FB8C01}"/>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DA2817F6-8E17-44EA-91AC-421FD017F07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6075059-A9B4-4103-A826-BFD70912D746}"/>
                  </a:ext>
                </a:extLst>
              </p:cNvPr>
              <p:cNvSpPr txBox="1"/>
              <p:nvPr/>
            </p:nvSpPr>
            <p:spPr>
              <a:xfrm>
                <a:off x="4534352"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37" name="文本框 36">
                <a:extLst>
                  <a:ext uri="{FF2B5EF4-FFF2-40B4-BE49-F238E27FC236}">
                    <a16:creationId xmlns:a16="http://schemas.microsoft.com/office/drawing/2014/main" id="{46075059-A9B4-4103-A826-BFD70912D746}"/>
                  </a:ext>
                </a:extLst>
              </p:cNvPr>
              <p:cNvSpPr txBox="1">
                <a:spLocks noRot="1" noChangeAspect="1" noMove="1" noResize="1" noEditPoints="1" noAdjustHandles="1" noChangeArrowheads="1" noChangeShapeType="1" noTextEdit="1"/>
              </p:cNvSpPr>
              <p:nvPr/>
            </p:nvSpPr>
            <p:spPr>
              <a:xfrm>
                <a:off x="4534352" y="6002424"/>
                <a:ext cx="927365" cy="470000"/>
              </a:xfrm>
              <a:prstGeom prst="rect">
                <a:avLst/>
              </a:prstGeom>
              <a:blipFill>
                <a:blip r:embed="rId9"/>
                <a:stretch>
                  <a:fillRect b="-9091"/>
                </a:stretch>
              </a:blipFill>
            </p:spPr>
            <p:txBody>
              <a:bodyPr/>
              <a:lstStyle/>
              <a:p>
                <a:r>
                  <a:rPr lang="en-US">
                    <a:noFill/>
                  </a:rPr>
                  <a:t> </a:t>
                </a:r>
              </a:p>
            </p:txBody>
          </p:sp>
        </mc:Fallback>
      </mc:AlternateContent>
      <p:cxnSp>
        <p:nvCxnSpPr>
          <p:cNvPr id="38" name="直接连接符 37">
            <a:extLst>
              <a:ext uri="{FF2B5EF4-FFF2-40B4-BE49-F238E27FC236}">
                <a16:creationId xmlns:a16="http://schemas.microsoft.com/office/drawing/2014/main" id="{38373ACC-F864-4FFA-9EBB-2D95E696CA27}"/>
              </a:ext>
            </a:extLst>
          </p:cNvPr>
          <p:cNvCxnSpPr>
            <a:cxnSpLocks/>
          </p:cNvCxnSpPr>
          <p:nvPr/>
        </p:nvCxnSpPr>
        <p:spPr>
          <a:xfrm flipH="1">
            <a:off x="4925591" y="4121372"/>
            <a:ext cx="35649" cy="1836821"/>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599AD94A-E1E1-4034-84B6-251AA509DF04}"/>
              </a:ext>
            </a:extLst>
          </p:cNvPr>
          <p:cNvGrpSpPr/>
          <p:nvPr/>
        </p:nvGrpSpPr>
        <p:grpSpPr>
          <a:xfrm>
            <a:off x="4126324" y="3178965"/>
            <a:ext cx="2923532" cy="1032439"/>
            <a:chOff x="7288167" y="497747"/>
            <a:chExt cx="1727022" cy="2278756"/>
          </a:xfrm>
        </p:grpSpPr>
        <p:sp>
          <p:nvSpPr>
            <p:cNvPr id="41" name="椭圆 40">
              <a:extLst>
                <a:ext uri="{FF2B5EF4-FFF2-40B4-BE49-F238E27FC236}">
                  <a16:creationId xmlns:a16="http://schemas.microsoft.com/office/drawing/2014/main" id="{F5BB7548-77C4-44E0-8E0E-71C8CD248CE3}"/>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2C416079-0C8B-425B-9A93-A46341A40ED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43" name="直接连接符 42">
            <a:extLst>
              <a:ext uri="{FF2B5EF4-FFF2-40B4-BE49-F238E27FC236}">
                <a16:creationId xmlns:a16="http://schemas.microsoft.com/office/drawing/2014/main" id="{50F0410B-29F8-4D1F-9CCA-6EE68E195512}"/>
              </a:ext>
            </a:extLst>
          </p:cNvPr>
          <p:cNvCxnSpPr>
            <a:cxnSpLocks/>
          </p:cNvCxnSpPr>
          <p:nvPr/>
        </p:nvCxnSpPr>
        <p:spPr>
          <a:xfrm>
            <a:off x="5686399" y="4228367"/>
            <a:ext cx="4827" cy="172131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1BCA9C5-312E-47BC-90A6-C74D9BF76094}"/>
                  </a:ext>
                </a:extLst>
              </p:cNvPr>
              <p:cNvSpPr txBox="1"/>
              <p:nvPr/>
            </p:nvSpPr>
            <p:spPr>
              <a:xfrm>
                <a:off x="5222716" y="6000595"/>
                <a:ext cx="927365"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45" name="文本框 44">
                <a:extLst>
                  <a:ext uri="{FF2B5EF4-FFF2-40B4-BE49-F238E27FC236}">
                    <a16:creationId xmlns:a16="http://schemas.microsoft.com/office/drawing/2014/main" id="{81BCA9C5-312E-47BC-90A6-C74D9BF76094}"/>
                  </a:ext>
                </a:extLst>
              </p:cNvPr>
              <p:cNvSpPr txBox="1">
                <a:spLocks noRot="1" noChangeAspect="1" noMove="1" noResize="1" noEditPoints="1" noAdjustHandles="1" noChangeArrowheads="1" noChangeShapeType="1" noTextEdit="1"/>
              </p:cNvSpPr>
              <p:nvPr/>
            </p:nvSpPr>
            <p:spPr>
              <a:xfrm>
                <a:off x="5222716" y="6000595"/>
                <a:ext cx="927365" cy="468975"/>
              </a:xfrm>
              <a:prstGeom prst="rect">
                <a:avLst/>
              </a:prstGeom>
              <a:blipFill>
                <a:blip r:embed="rId10"/>
                <a:stretch>
                  <a:fillRect b="-9091"/>
                </a:stretch>
              </a:blipFill>
            </p:spPr>
            <p:txBody>
              <a:bodyPr/>
              <a:lstStyle/>
              <a:p>
                <a:r>
                  <a:rPr lang="en-US">
                    <a:noFill/>
                  </a:rPr>
                  <a:t> </a:t>
                </a:r>
              </a:p>
            </p:txBody>
          </p:sp>
        </mc:Fallback>
      </mc:AlternateContent>
      <p:grpSp>
        <p:nvGrpSpPr>
          <p:cNvPr id="46" name="组合 45">
            <a:extLst>
              <a:ext uri="{FF2B5EF4-FFF2-40B4-BE49-F238E27FC236}">
                <a16:creationId xmlns:a16="http://schemas.microsoft.com/office/drawing/2014/main" id="{49C69B51-D022-463B-BE4A-CF83E693E201}"/>
              </a:ext>
            </a:extLst>
          </p:cNvPr>
          <p:cNvGrpSpPr/>
          <p:nvPr/>
        </p:nvGrpSpPr>
        <p:grpSpPr>
          <a:xfrm>
            <a:off x="5575938" y="3950698"/>
            <a:ext cx="749890" cy="1032439"/>
            <a:chOff x="7288167" y="497747"/>
            <a:chExt cx="1727022" cy="2278756"/>
          </a:xfrm>
        </p:grpSpPr>
        <p:sp>
          <p:nvSpPr>
            <p:cNvPr id="47" name="椭圆 46">
              <a:extLst>
                <a:ext uri="{FF2B5EF4-FFF2-40B4-BE49-F238E27FC236}">
                  <a16:creationId xmlns:a16="http://schemas.microsoft.com/office/drawing/2014/main" id="{93947625-B1A2-44A4-B183-8F4A5602D59F}"/>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文本框 47">
              <a:extLst>
                <a:ext uri="{FF2B5EF4-FFF2-40B4-BE49-F238E27FC236}">
                  <a16:creationId xmlns:a16="http://schemas.microsoft.com/office/drawing/2014/main" id="{67C46D61-F3F9-4739-841C-951FD61261A0}"/>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49" name="直接连接符 48">
            <a:extLst>
              <a:ext uri="{FF2B5EF4-FFF2-40B4-BE49-F238E27FC236}">
                <a16:creationId xmlns:a16="http://schemas.microsoft.com/office/drawing/2014/main" id="{6DC1E853-EBA0-443C-A588-C858176DD788}"/>
              </a:ext>
            </a:extLst>
          </p:cNvPr>
          <p:cNvCxnSpPr>
            <a:cxnSpLocks/>
          </p:cNvCxnSpPr>
          <p:nvPr/>
        </p:nvCxnSpPr>
        <p:spPr>
          <a:xfrm>
            <a:off x="5938937" y="4962523"/>
            <a:ext cx="8829" cy="10041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E96D874-C403-4530-B8AF-E9749B299AED}"/>
                  </a:ext>
                </a:extLst>
              </p:cNvPr>
              <p:cNvSpPr txBox="1"/>
              <p:nvPr/>
            </p:nvSpPr>
            <p:spPr>
              <a:xfrm>
                <a:off x="6397242" y="5989849"/>
                <a:ext cx="92736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m:t>
                          </m:r>
                        </m:sup>
                      </m:sSup>
                    </m:oMath>
                  </m:oMathPara>
                </a14:m>
                <a:endParaRPr lang="en-US" sz="2400" b="1" dirty="0"/>
              </a:p>
            </p:txBody>
          </p:sp>
        </mc:Choice>
        <mc:Fallback xmlns="">
          <p:sp>
            <p:nvSpPr>
              <p:cNvPr id="52" name="文本框 51">
                <a:extLst>
                  <a:ext uri="{FF2B5EF4-FFF2-40B4-BE49-F238E27FC236}">
                    <a16:creationId xmlns:a16="http://schemas.microsoft.com/office/drawing/2014/main" id="{3E96D874-C403-4530-B8AF-E9749B299AED}"/>
                  </a:ext>
                </a:extLst>
              </p:cNvPr>
              <p:cNvSpPr txBox="1">
                <a:spLocks noRot="1" noChangeAspect="1" noMove="1" noResize="1" noEditPoints="1" noAdjustHandles="1" noChangeArrowheads="1" noChangeShapeType="1" noTextEdit="1"/>
              </p:cNvSpPr>
              <p:nvPr/>
            </p:nvSpPr>
            <p:spPr>
              <a:xfrm>
                <a:off x="6397242" y="5989849"/>
                <a:ext cx="927365" cy="461665"/>
              </a:xfrm>
              <a:prstGeom prst="rect">
                <a:avLst/>
              </a:prstGeom>
              <a:blipFill>
                <a:blip r:embed="rId11"/>
                <a:stretch>
                  <a:fillRect b="-9333"/>
                </a:stretch>
              </a:blipFill>
            </p:spPr>
            <p:txBody>
              <a:bodyPr/>
              <a:lstStyle/>
              <a:p>
                <a:r>
                  <a:rPr lang="en-US">
                    <a:noFill/>
                  </a:rPr>
                  <a:t> </a:t>
                </a:r>
              </a:p>
            </p:txBody>
          </p:sp>
        </mc:Fallback>
      </mc:AlternateContent>
      <p:sp>
        <p:nvSpPr>
          <p:cNvPr id="53" name="文本框 52">
            <a:extLst>
              <a:ext uri="{FF2B5EF4-FFF2-40B4-BE49-F238E27FC236}">
                <a16:creationId xmlns:a16="http://schemas.microsoft.com/office/drawing/2014/main" id="{2EA93E2D-2058-4BCC-9415-274DAD61B563}"/>
              </a:ext>
            </a:extLst>
          </p:cNvPr>
          <p:cNvSpPr txBox="1"/>
          <p:nvPr/>
        </p:nvSpPr>
        <p:spPr>
          <a:xfrm>
            <a:off x="6096000" y="5503025"/>
            <a:ext cx="570745" cy="369332"/>
          </a:xfrm>
          <a:prstGeom prst="rect">
            <a:avLst/>
          </a:prstGeom>
          <a:noFill/>
        </p:spPr>
        <p:txBody>
          <a:bodyPr wrap="square" rtlCol="0">
            <a:spAutoFit/>
          </a:bodyPr>
          <a:lstStyle/>
          <a:p>
            <a:r>
              <a:rPr lang="en-US" dirty="0"/>
              <a:t>…</a:t>
            </a:r>
          </a:p>
        </p:txBody>
      </p:sp>
      <p:cxnSp>
        <p:nvCxnSpPr>
          <p:cNvPr id="55" name="直接箭头连接符 54">
            <a:extLst>
              <a:ext uri="{FF2B5EF4-FFF2-40B4-BE49-F238E27FC236}">
                <a16:creationId xmlns:a16="http://schemas.microsoft.com/office/drawing/2014/main" id="{525F31C6-6992-4A0B-BD40-2A1DA88D1A21}"/>
              </a:ext>
            </a:extLst>
          </p:cNvPr>
          <p:cNvCxnSpPr/>
          <p:nvPr/>
        </p:nvCxnSpPr>
        <p:spPr>
          <a:xfrm>
            <a:off x="6012127" y="5872357"/>
            <a:ext cx="65461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9947AAB-2413-47CF-B808-D0C4F7BDAE37}"/>
              </a:ext>
            </a:extLst>
          </p:cNvPr>
          <p:cNvCxnSpPr>
            <a:cxnSpLocks/>
          </p:cNvCxnSpPr>
          <p:nvPr/>
        </p:nvCxnSpPr>
        <p:spPr>
          <a:xfrm>
            <a:off x="6814979" y="5757684"/>
            <a:ext cx="0" cy="21790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2C7E019-83C0-4CEE-ADAD-25CC9D4727C7}"/>
                  </a:ext>
                </a:extLst>
              </p:cNvPr>
              <p:cNvSpPr txBox="1"/>
              <p:nvPr/>
            </p:nvSpPr>
            <p:spPr>
              <a:xfrm>
                <a:off x="5517402" y="5984692"/>
                <a:ext cx="927365" cy="4932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𝟓</m:t>
                          </m:r>
                        </m:sup>
                      </m:sSup>
                    </m:oMath>
                  </m:oMathPara>
                </a14:m>
                <a:endParaRPr lang="en-US" sz="2400" b="1" dirty="0"/>
              </a:p>
            </p:txBody>
          </p:sp>
        </mc:Choice>
        <mc:Fallback xmlns="">
          <p:sp>
            <p:nvSpPr>
              <p:cNvPr id="62" name="文本框 61">
                <a:extLst>
                  <a:ext uri="{FF2B5EF4-FFF2-40B4-BE49-F238E27FC236}">
                    <a16:creationId xmlns:a16="http://schemas.microsoft.com/office/drawing/2014/main" id="{02C7E019-83C0-4CEE-ADAD-25CC9D4727C7}"/>
                  </a:ext>
                </a:extLst>
              </p:cNvPr>
              <p:cNvSpPr txBox="1">
                <a:spLocks noRot="1" noChangeAspect="1" noMove="1" noResize="1" noEditPoints="1" noAdjustHandles="1" noChangeArrowheads="1" noChangeShapeType="1" noTextEdit="1"/>
              </p:cNvSpPr>
              <p:nvPr/>
            </p:nvSpPr>
            <p:spPr>
              <a:xfrm>
                <a:off x="5517402" y="5984692"/>
                <a:ext cx="927365" cy="493277"/>
              </a:xfrm>
              <a:prstGeom prst="rect">
                <a:avLst/>
              </a:prstGeom>
              <a:blipFill>
                <a:blip r:embed="rId12"/>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19525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2" presetClass="entr" presetSubtype="4"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 calcmode="lin" valueType="num">
                                      <p:cBhvr additive="base">
                                        <p:cTn id="81" dur="500" fill="hold"/>
                                        <p:tgtEl>
                                          <p:spTgt spid="52"/>
                                        </p:tgtEl>
                                        <p:attrNameLst>
                                          <p:attrName>ppt_x</p:attrName>
                                        </p:attrNameLst>
                                      </p:cBhvr>
                                      <p:tavLst>
                                        <p:tav tm="0">
                                          <p:val>
                                            <p:strVal val="#ppt_x"/>
                                          </p:val>
                                        </p:tav>
                                        <p:tav tm="100000">
                                          <p:val>
                                            <p:strVal val="#ppt_x"/>
                                          </p:val>
                                        </p:tav>
                                      </p:tavLst>
                                    </p:anim>
                                    <p:anim calcmode="lin" valueType="num">
                                      <p:cBhvr additive="base">
                                        <p:cTn id="82" dur="500" fill="hold"/>
                                        <p:tgtEl>
                                          <p:spTgt spid="5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ppt_x"/>
                                          </p:val>
                                        </p:tav>
                                        <p:tav tm="100000">
                                          <p:val>
                                            <p:strVal val="#ppt_x"/>
                                          </p:val>
                                        </p:tav>
                                      </p:tavLst>
                                    </p:anim>
                                    <p:anim calcmode="lin" valueType="num">
                                      <p:cBhvr additive="base">
                                        <p:cTn id="8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animBg="1"/>
      <p:bldP spid="37" grpId="0" animBg="1"/>
      <p:bldP spid="45" grpId="0" animBg="1"/>
      <p:bldP spid="52" grpId="0" animBg="1"/>
      <p:bldP spid="53" grpId="0"/>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E54EA-9ABA-4E6A-9955-D7777F2C61D0}"/>
              </a:ext>
            </a:extLst>
          </p:cNvPr>
          <p:cNvSpPr>
            <a:spLocks noGrp="1"/>
          </p:cNvSpPr>
          <p:nvPr>
            <p:ph type="title"/>
          </p:nvPr>
        </p:nvSpPr>
        <p:spPr>
          <a:xfrm>
            <a:off x="484962" y="0"/>
            <a:ext cx="10515600" cy="1325563"/>
          </a:xfrm>
        </p:spPr>
        <p:txBody>
          <a:bodyPr/>
          <a:lstStyle/>
          <a:p>
            <a:r>
              <a:rPr lang="en-US" dirty="0"/>
              <a:t>Gauss Newton</a:t>
            </a:r>
          </a:p>
        </p:txBody>
      </p:sp>
      <p:cxnSp>
        <p:nvCxnSpPr>
          <p:cNvPr id="4" name="直接箭头连接符 3">
            <a:extLst>
              <a:ext uri="{FF2B5EF4-FFF2-40B4-BE49-F238E27FC236}">
                <a16:creationId xmlns:a16="http://schemas.microsoft.com/office/drawing/2014/main" id="{68D219DE-1EE8-425F-A5CD-1B7D0E83F79B}"/>
              </a:ext>
            </a:extLst>
          </p:cNvPr>
          <p:cNvCxnSpPr>
            <a:cxnSpLocks/>
          </p:cNvCxnSpPr>
          <p:nvPr/>
        </p:nvCxnSpPr>
        <p:spPr>
          <a:xfrm>
            <a:off x="364500" y="5958193"/>
            <a:ext cx="115978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D042F5AB-F292-4C33-AAFD-21D68198C869}"/>
              </a:ext>
            </a:extLst>
          </p:cNvPr>
          <p:cNvCxnSpPr>
            <a:cxnSpLocks/>
          </p:cNvCxnSpPr>
          <p:nvPr/>
        </p:nvCxnSpPr>
        <p:spPr>
          <a:xfrm flipV="1">
            <a:off x="364500" y="2585172"/>
            <a:ext cx="0" cy="3373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E8A8BD2-3E54-4627-8F65-F88D69912016}"/>
                  </a:ext>
                </a:extLst>
              </p:cNvPr>
              <p:cNvSpPr txBox="1"/>
              <p:nvPr/>
            </p:nvSpPr>
            <p:spPr>
              <a:xfrm>
                <a:off x="64096" y="123875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6" name="文本框 5">
                <a:extLst>
                  <a:ext uri="{FF2B5EF4-FFF2-40B4-BE49-F238E27FC236}">
                    <a16:creationId xmlns:a16="http://schemas.microsoft.com/office/drawing/2014/main" id="{4E8A8BD2-3E54-4627-8F65-F88D69912016}"/>
                  </a:ext>
                </a:extLst>
              </p:cNvPr>
              <p:cNvSpPr txBox="1">
                <a:spLocks noRot="1" noChangeAspect="1" noMove="1" noResize="1" noEditPoints="1" noAdjustHandles="1" noChangeArrowheads="1" noChangeShapeType="1" noTextEdit="1"/>
              </p:cNvSpPr>
              <p:nvPr/>
            </p:nvSpPr>
            <p:spPr>
              <a:xfrm>
                <a:off x="64096" y="123875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3147A9D-182B-4597-A63A-4EA2699CA492}"/>
                  </a:ext>
                </a:extLst>
              </p:cNvPr>
              <p:cNvSpPr/>
              <p:nvPr/>
            </p:nvSpPr>
            <p:spPr>
              <a:xfrm>
                <a:off x="131725" y="1953264"/>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7" name="矩形 6">
                <a:extLst>
                  <a:ext uri="{FF2B5EF4-FFF2-40B4-BE49-F238E27FC236}">
                    <a16:creationId xmlns:a16="http://schemas.microsoft.com/office/drawing/2014/main" id="{13147A9D-182B-4597-A63A-4EA2699CA492}"/>
                  </a:ext>
                </a:extLst>
              </p:cNvPr>
              <p:cNvSpPr>
                <a:spLocks noRot="1" noChangeAspect="1" noMove="1" noResize="1" noEditPoints="1" noAdjustHandles="1" noChangeArrowheads="1" noChangeShapeType="1" noTextEdit="1"/>
              </p:cNvSpPr>
              <p:nvPr/>
            </p:nvSpPr>
            <p:spPr>
              <a:xfrm>
                <a:off x="131725" y="1953264"/>
                <a:ext cx="706475" cy="369332"/>
              </a:xfrm>
              <a:prstGeom prst="rect">
                <a:avLst/>
              </a:prstGeom>
              <a:blipFill>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10751-91EF-4149-8745-1DC353BB19D6}"/>
                  </a:ext>
                </a:extLst>
              </p:cNvPr>
              <p:cNvSpPr txBox="1"/>
              <p:nvPr/>
            </p:nvSpPr>
            <p:spPr>
              <a:xfrm>
                <a:off x="11185303" y="598604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8" name="文本框 7">
                <a:extLst>
                  <a:ext uri="{FF2B5EF4-FFF2-40B4-BE49-F238E27FC236}">
                    <a16:creationId xmlns:a16="http://schemas.microsoft.com/office/drawing/2014/main" id="{39A10751-91EF-4149-8745-1DC353BB19D6}"/>
                  </a:ext>
                </a:extLst>
              </p:cNvPr>
              <p:cNvSpPr txBox="1">
                <a:spLocks noRot="1" noChangeAspect="1" noMove="1" noResize="1" noEditPoints="1" noAdjustHandles="1" noChangeArrowheads="1" noChangeShapeType="1" noTextEdit="1"/>
              </p:cNvSpPr>
              <p:nvPr/>
            </p:nvSpPr>
            <p:spPr>
              <a:xfrm>
                <a:off x="11185303" y="5986042"/>
                <a:ext cx="927365" cy="493277"/>
              </a:xfrm>
              <a:prstGeom prst="rect">
                <a:avLst/>
              </a:prstGeom>
              <a:blipFill>
                <a:blip r:embed="rId4"/>
                <a:stretch>
                  <a:fillRect/>
                </a:stretch>
              </a:blipFill>
            </p:spPr>
            <p:txBody>
              <a:bodyPr/>
              <a:lstStyle/>
              <a:p>
                <a:r>
                  <a:rPr lang="en-US">
                    <a:noFill/>
                  </a:rPr>
                  <a:t> </a:t>
                </a:r>
              </a:p>
            </p:txBody>
          </p:sp>
        </mc:Fallback>
      </mc:AlternateContent>
      <p:sp>
        <p:nvSpPr>
          <p:cNvPr id="14" name="任意多边形: 形状 13">
            <a:extLst>
              <a:ext uri="{FF2B5EF4-FFF2-40B4-BE49-F238E27FC236}">
                <a16:creationId xmlns:a16="http://schemas.microsoft.com/office/drawing/2014/main" id="{19108F00-8973-486C-A9CB-774D4A86F893}"/>
              </a:ext>
            </a:extLst>
          </p:cNvPr>
          <p:cNvSpPr/>
          <p:nvPr/>
        </p:nvSpPr>
        <p:spPr>
          <a:xfrm>
            <a:off x="576197" y="2718148"/>
            <a:ext cx="11536471" cy="3118981"/>
          </a:xfrm>
          <a:custGeom>
            <a:avLst/>
            <a:gdLst>
              <a:gd name="connsiteX0" fmla="*/ 0 w 11536471"/>
              <a:gd name="connsiteY0" fmla="*/ 0 h 3118981"/>
              <a:gd name="connsiteX1" fmla="*/ 62630 w 11536471"/>
              <a:gd name="connsiteY1" fmla="*/ 37578 h 3118981"/>
              <a:gd name="connsiteX2" fmla="*/ 112735 w 11536471"/>
              <a:gd name="connsiteY2" fmla="*/ 75156 h 3118981"/>
              <a:gd name="connsiteX3" fmla="*/ 150313 w 11536471"/>
              <a:gd name="connsiteY3" fmla="*/ 87682 h 3118981"/>
              <a:gd name="connsiteX4" fmla="*/ 212943 w 11536471"/>
              <a:gd name="connsiteY4" fmla="*/ 125260 h 3118981"/>
              <a:gd name="connsiteX5" fmla="*/ 288099 w 11536471"/>
              <a:gd name="connsiteY5" fmla="*/ 175364 h 3118981"/>
              <a:gd name="connsiteX6" fmla="*/ 338203 w 11536471"/>
              <a:gd name="connsiteY6" fmla="*/ 212942 h 3118981"/>
              <a:gd name="connsiteX7" fmla="*/ 400833 w 11536471"/>
              <a:gd name="connsiteY7" fmla="*/ 237994 h 3118981"/>
              <a:gd name="connsiteX8" fmla="*/ 501041 w 11536471"/>
              <a:gd name="connsiteY8" fmla="*/ 313151 h 3118981"/>
              <a:gd name="connsiteX9" fmla="*/ 551145 w 11536471"/>
              <a:gd name="connsiteY9" fmla="*/ 338203 h 3118981"/>
              <a:gd name="connsiteX10" fmla="*/ 588724 w 11536471"/>
              <a:gd name="connsiteY10" fmla="*/ 363255 h 3118981"/>
              <a:gd name="connsiteX11" fmla="*/ 626302 w 11536471"/>
              <a:gd name="connsiteY11" fmla="*/ 375781 h 3118981"/>
              <a:gd name="connsiteX12" fmla="*/ 713984 w 11536471"/>
              <a:gd name="connsiteY12" fmla="*/ 425885 h 3118981"/>
              <a:gd name="connsiteX13" fmla="*/ 801666 w 11536471"/>
              <a:gd name="connsiteY13" fmla="*/ 488515 h 3118981"/>
              <a:gd name="connsiteX14" fmla="*/ 914400 w 11536471"/>
              <a:gd name="connsiteY14" fmla="*/ 551145 h 3118981"/>
              <a:gd name="connsiteX15" fmla="*/ 951978 w 11536471"/>
              <a:gd name="connsiteY15" fmla="*/ 563671 h 3118981"/>
              <a:gd name="connsiteX16" fmla="*/ 1002082 w 11536471"/>
              <a:gd name="connsiteY16" fmla="*/ 601249 h 3118981"/>
              <a:gd name="connsiteX17" fmla="*/ 1064713 w 11536471"/>
              <a:gd name="connsiteY17" fmla="*/ 626301 h 3118981"/>
              <a:gd name="connsiteX18" fmla="*/ 1114817 w 11536471"/>
              <a:gd name="connsiteY18" fmla="*/ 651353 h 3118981"/>
              <a:gd name="connsiteX19" fmla="*/ 1215025 w 11536471"/>
              <a:gd name="connsiteY19" fmla="*/ 713984 h 3118981"/>
              <a:gd name="connsiteX20" fmla="*/ 1277655 w 11536471"/>
              <a:gd name="connsiteY20" fmla="*/ 751562 h 3118981"/>
              <a:gd name="connsiteX21" fmla="*/ 1327759 w 11536471"/>
              <a:gd name="connsiteY21" fmla="*/ 764088 h 3118981"/>
              <a:gd name="connsiteX22" fmla="*/ 1440493 w 11536471"/>
              <a:gd name="connsiteY22" fmla="*/ 826718 h 3118981"/>
              <a:gd name="connsiteX23" fmla="*/ 1503124 w 11536471"/>
              <a:gd name="connsiteY23" fmla="*/ 851770 h 3118981"/>
              <a:gd name="connsiteX24" fmla="*/ 1565754 w 11536471"/>
              <a:gd name="connsiteY24" fmla="*/ 889348 h 3118981"/>
              <a:gd name="connsiteX25" fmla="*/ 1603332 w 11536471"/>
              <a:gd name="connsiteY25" fmla="*/ 901874 h 3118981"/>
              <a:gd name="connsiteX26" fmla="*/ 1665962 w 11536471"/>
              <a:gd name="connsiteY26" fmla="*/ 939452 h 3118981"/>
              <a:gd name="connsiteX27" fmla="*/ 1716066 w 11536471"/>
              <a:gd name="connsiteY27" fmla="*/ 964504 h 3118981"/>
              <a:gd name="connsiteX28" fmla="*/ 1778696 w 11536471"/>
              <a:gd name="connsiteY28" fmla="*/ 989556 h 3118981"/>
              <a:gd name="connsiteX29" fmla="*/ 1853852 w 11536471"/>
              <a:gd name="connsiteY29" fmla="*/ 1039660 h 3118981"/>
              <a:gd name="connsiteX30" fmla="*/ 1891430 w 11536471"/>
              <a:gd name="connsiteY30" fmla="*/ 1052186 h 3118981"/>
              <a:gd name="connsiteX31" fmla="*/ 1929008 w 11536471"/>
              <a:gd name="connsiteY31" fmla="*/ 1077238 h 3118981"/>
              <a:gd name="connsiteX32" fmla="*/ 1979113 w 11536471"/>
              <a:gd name="connsiteY32" fmla="*/ 1102290 h 3118981"/>
              <a:gd name="connsiteX33" fmla="*/ 2016691 w 11536471"/>
              <a:gd name="connsiteY33" fmla="*/ 1127342 h 3118981"/>
              <a:gd name="connsiteX34" fmla="*/ 2079321 w 11536471"/>
              <a:gd name="connsiteY34" fmla="*/ 1152394 h 3118981"/>
              <a:gd name="connsiteX35" fmla="*/ 2104373 w 11536471"/>
              <a:gd name="connsiteY35" fmla="*/ 1177447 h 3118981"/>
              <a:gd name="connsiteX36" fmla="*/ 2192055 w 11536471"/>
              <a:gd name="connsiteY36" fmla="*/ 1215025 h 3118981"/>
              <a:gd name="connsiteX37" fmla="*/ 2242159 w 11536471"/>
              <a:gd name="connsiteY37" fmla="*/ 1240077 h 3118981"/>
              <a:gd name="connsiteX38" fmla="*/ 2367419 w 11536471"/>
              <a:gd name="connsiteY38" fmla="*/ 1315233 h 3118981"/>
              <a:gd name="connsiteX39" fmla="*/ 2455102 w 11536471"/>
              <a:gd name="connsiteY39" fmla="*/ 1352811 h 3118981"/>
              <a:gd name="connsiteX40" fmla="*/ 2517732 w 11536471"/>
              <a:gd name="connsiteY40" fmla="*/ 1377863 h 3118981"/>
              <a:gd name="connsiteX41" fmla="*/ 2580362 w 11536471"/>
              <a:gd name="connsiteY41" fmla="*/ 1415441 h 3118981"/>
              <a:gd name="connsiteX42" fmla="*/ 2655518 w 11536471"/>
              <a:gd name="connsiteY42" fmla="*/ 1453019 h 3118981"/>
              <a:gd name="connsiteX43" fmla="*/ 2768252 w 11536471"/>
              <a:gd name="connsiteY43" fmla="*/ 1515649 h 3118981"/>
              <a:gd name="connsiteX44" fmla="*/ 2818356 w 11536471"/>
              <a:gd name="connsiteY44" fmla="*/ 1528175 h 3118981"/>
              <a:gd name="connsiteX45" fmla="*/ 2956143 w 11536471"/>
              <a:gd name="connsiteY45" fmla="*/ 1578279 h 3118981"/>
              <a:gd name="connsiteX46" fmla="*/ 3131507 w 11536471"/>
              <a:gd name="connsiteY46" fmla="*/ 1653436 h 3118981"/>
              <a:gd name="connsiteX47" fmla="*/ 3244241 w 11536471"/>
              <a:gd name="connsiteY47" fmla="*/ 1691014 h 3118981"/>
              <a:gd name="connsiteX48" fmla="*/ 3344450 w 11536471"/>
              <a:gd name="connsiteY48" fmla="*/ 1741118 h 3118981"/>
              <a:gd name="connsiteX49" fmla="*/ 3394554 w 11536471"/>
              <a:gd name="connsiteY49" fmla="*/ 1753644 h 3118981"/>
              <a:gd name="connsiteX50" fmla="*/ 3494762 w 11536471"/>
              <a:gd name="connsiteY50" fmla="*/ 1791222 h 3118981"/>
              <a:gd name="connsiteX51" fmla="*/ 3569918 w 11536471"/>
              <a:gd name="connsiteY51" fmla="*/ 1828800 h 3118981"/>
              <a:gd name="connsiteX52" fmla="*/ 3607496 w 11536471"/>
              <a:gd name="connsiteY52" fmla="*/ 1841326 h 3118981"/>
              <a:gd name="connsiteX53" fmla="*/ 3657600 w 11536471"/>
              <a:gd name="connsiteY53" fmla="*/ 1866378 h 3118981"/>
              <a:gd name="connsiteX54" fmla="*/ 3757808 w 11536471"/>
              <a:gd name="connsiteY54" fmla="*/ 1891430 h 3118981"/>
              <a:gd name="connsiteX55" fmla="*/ 3832965 w 11536471"/>
              <a:gd name="connsiteY55" fmla="*/ 1929008 h 3118981"/>
              <a:gd name="connsiteX56" fmla="*/ 3970751 w 11536471"/>
              <a:gd name="connsiteY56" fmla="*/ 1979112 h 3118981"/>
              <a:gd name="connsiteX57" fmla="*/ 4070959 w 11536471"/>
              <a:gd name="connsiteY57" fmla="*/ 2029216 h 3118981"/>
              <a:gd name="connsiteX58" fmla="*/ 4158641 w 11536471"/>
              <a:gd name="connsiteY58" fmla="*/ 2054268 h 3118981"/>
              <a:gd name="connsiteX59" fmla="*/ 4196219 w 11536471"/>
              <a:gd name="connsiteY59" fmla="*/ 2066794 h 3118981"/>
              <a:gd name="connsiteX60" fmla="*/ 4246324 w 11536471"/>
              <a:gd name="connsiteY60" fmla="*/ 2091847 h 3118981"/>
              <a:gd name="connsiteX61" fmla="*/ 4371584 w 11536471"/>
              <a:gd name="connsiteY61" fmla="*/ 2141951 h 3118981"/>
              <a:gd name="connsiteX62" fmla="*/ 4421688 w 11536471"/>
              <a:gd name="connsiteY62" fmla="*/ 2167003 h 3118981"/>
              <a:gd name="connsiteX63" fmla="*/ 4534422 w 11536471"/>
              <a:gd name="connsiteY63" fmla="*/ 2204581 h 3118981"/>
              <a:gd name="connsiteX64" fmla="*/ 4634630 w 11536471"/>
              <a:gd name="connsiteY64" fmla="*/ 2242159 h 3118981"/>
              <a:gd name="connsiteX65" fmla="*/ 4734839 w 11536471"/>
              <a:gd name="connsiteY65" fmla="*/ 2292263 h 3118981"/>
              <a:gd name="connsiteX66" fmla="*/ 4860099 w 11536471"/>
              <a:gd name="connsiteY66" fmla="*/ 2317315 h 3118981"/>
              <a:gd name="connsiteX67" fmla="*/ 5022937 w 11536471"/>
              <a:gd name="connsiteY67" fmla="*/ 2379945 h 3118981"/>
              <a:gd name="connsiteX68" fmla="*/ 5085567 w 11536471"/>
              <a:gd name="connsiteY68" fmla="*/ 2417523 h 3118981"/>
              <a:gd name="connsiteX69" fmla="*/ 5148198 w 11536471"/>
              <a:gd name="connsiteY69" fmla="*/ 2430049 h 3118981"/>
              <a:gd name="connsiteX70" fmla="*/ 5185776 w 11536471"/>
              <a:gd name="connsiteY70" fmla="*/ 2442575 h 3118981"/>
              <a:gd name="connsiteX71" fmla="*/ 5248406 w 11536471"/>
              <a:gd name="connsiteY71" fmla="*/ 2467627 h 3118981"/>
              <a:gd name="connsiteX72" fmla="*/ 5298510 w 11536471"/>
              <a:gd name="connsiteY72" fmla="*/ 2480153 h 3118981"/>
              <a:gd name="connsiteX73" fmla="*/ 5411244 w 11536471"/>
              <a:gd name="connsiteY73" fmla="*/ 2517731 h 3118981"/>
              <a:gd name="connsiteX74" fmla="*/ 5461348 w 11536471"/>
              <a:gd name="connsiteY74" fmla="*/ 2530257 h 3118981"/>
              <a:gd name="connsiteX75" fmla="*/ 5498926 w 11536471"/>
              <a:gd name="connsiteY75" fmla="*/ 2542784 h 3118981"/>
              <a:gd name="connsiteX76" fmla="*/ 5599135 w 11536471"/>
              <a:gd name="connsiteY76" fmla="*/ 2567836 h 3118981"/>
              <a:gd name="connsiteX77" fmla="*/ 5661765 w 11536471"/>
              <a:gd name="connsiteY77" fmla="*/ 2580362 h 3118981"/>
              <a:gd name="connsiteX78" fmla="*/ 5724395 w 11536471"/>
              <a:gd name="connsiteY78" fmla="*/ 2605414 h 3118981"/>
              <a:gd name="connsiteX79" fmla="*/ 5812077 w 11536471"/>
              <a:gd name="connsiteY79" fmla="*/ 2630466 h 3118981"/>
              <a:gd name="connsiteX80" fmla="*/ 5887233 w 11536471"/>
              <a:gd name="connsiteY80" fmla="*/ 2655518 h 3118981"/>
              <a:gd name="connsiteX81" fmla="*/ 5974915 w 11536471"/>
              <a:gd name="connsiteY81" fmla="*/ 2668044 h 3118981"/>
              <a:gd name="connsiteX82" fmla="*/ 6162806 w 11536471"/>
              <a:gd name="connsiteY82" fmla="*/ 2705622 h 3118981"/>
              <a:gd name="connsiteX83" fmla="*/ 6237962 w 11536471"/>
              <a:gd name="connsiteY83" fmla="*/ 2730674 h 3118981"/>
              <a:gd name="connsiteX84" fmla="*/ 6313118 w 11536471"/>
              <a:gd name="connsiteY84" fmla="*/ 2743200 h 3118981"/>
              <a:gd name="connsiteX85" fmla="*/ 6425852 w 11536471"/>
              <a:gd name="connsiteY85" fmla="*/ 2768252 h 3118981"/>
              <a:gd name="connsiteX86" fmla="*/ 6501008 w 11536471"/>
              <a:gd name="connsiteY86" fmla="*/ 2780778 h 3118981"/>
              <a:gd name="connsiteX87" fmla="*/ 6601217 w 11536471"/>
              <a:gd name="connsiteY87" fmla="*/ 2805830 h 3118981"/>
              <a:gd name="connsiteX88" fmla="*/ 6676373 w 11536471"/>
              <a:gd name="connsiteY88" fmla="*/ 2830882 h 3118981"/>
              <a:gd name="connsiteX89" fmla="*/ 6764055 w 11536471"/>
              <a:gd name="connsiteY89" fmla="*/ 2843408 h 3118981"/>
              <a:gd name="connsiteX90" fmla="*/ 6876789 w 11536471"/>
              <a:gd name="connsiteY90" fmla="*/ 2868460 h 3118981"/>
              <a:gd name="connsiteX91" fmla="*/ 7014576 w 11536471"/>
              <a:gd name="connsiteY91" fmla="*/ 2893512 h 3118981"/>
              <a:gd name="connsiteX92" fmla="*/ 7089732 w 11536471"/>
              <a:gd name="connsiteY92" fmla="*/ 2918564 h 3118981"/>
              <a:gd name="connsiteX93" fmla="*/ 7164888 w 11536471"/>
              <a:gd name="connsiteY93" fmla="*/ 2931090 h 3118981"/>
              <a:gd name="connsiteX94" fmla="*/ 7227518 w 11536471"/>
              <a:gd name="connsiteY94" fmla="*/ 2943616 h 3118981"/>
              <a:gd name="connsiteX95" fmla="*/ 7365304 w 11536471"/>
              <a:gd name="connsiteY95" fmla="*/ 2981194 h 3118981"/>
              <a:gd name="connsiteX96" fmla="*/ 7503091 w 11536471"/>
              <a:gd name="connsiteY96" fmla="*/ 3018773 h 3118981"/>
              <a:gd name="connsiteX97" fmla="*/ 7716033 w 11536471"/>
              <a:gd name="connsiteY97" fmla="*/ 3043825 h 3118981"/>
              <a:gd name="connsiteX98" fmla="*/ 7903924 w 11536471"/>
              <a:gd name="connsiteY98" fmla="*/ 3068877 h 3118981"/>
              <a:gd name="connsiteX99" fmla="*/ 8404965 w 11536471"/>
              <a:gd name="connsiteY99" fmla="*/ 3081403 h 3118981"/>
              <a:gd name="connsiteX100" fmla="*/ 8567803 w 11536471"/>
              <a:gd name="connsiteY100" fmla="*/ 3093929 h 3118981"/>
              <a:gd name="connsiteX101" fmla="*/ 8642959 w 11536471"/>
              <a:gd name="connsiteY101" fmla="*/ 3106455 h 3118981"/>
              <a:gd name="connsiteX102" fmla="*/ 8743167 w 11536471"/>
              <a:gd name="connsiteY102" fmla="*/ 3118981 h 3118981"/>
              <a:gd name="connsiteX103" fmla="*/ 9281787 w 11536471"/>
              <a:gd name="connsiteY103" fmla="*/ 3106455 h 3118981"/>
              <a:gd name="connsiteX104" fmla="*/ 9356943 w 11536471"/>
              <a:gd name="connsiteY104" fmla="*/ 3093929 h 3118981"/>
              <a:gd name="connsiteX105" fmla="*/ 9482203 w 11536471"/>
              <a:gd name="connsiteY105" fmla="*/ 3081403 h 3118981"/>
              <a:gd name="connsiteX106" fmla="*/ 9582411 w 11536471"/>
              <a:gd name="connsiteY106" fmla="*/ 3043825 h 3118981"/>
              <a:gd name="connsiteX107" fmla="*/ 9670093 w 11536471"/>
              <a:gd name="connsiteY107" fmla="*/ 3018773 h 3118981"/>
              <a:gd name="connsiteX108" fmla="*/ 9770302 w 11536471"/>
              <a:gd name="connsiteY108" fmla="*/ 2981194 h 3118981"/>
              <a:gd name="connsiteX109" fmla="*/ 9820406 w 11536471"/>
              <a:gd name="connsiteY109" fmla="*/ 2968668 h 3118981"/>
              <a:gd name="connsiteX110" fmla="*/ 9857984 w 11536471"/>
              <a:gd name="connsiteY110" fmla="*/ 2956142 h 3118981"/>
              <a:gd name="connsiteX111" fmla="*/ 9933140 w 11536471"/>
              <a:gd name="connsiteY111" fmla="*/ 2906038 h 3118981"/>
              <a:gd name="connsiteX112" fmla="*/ 9983244 w 11536471"/>
              <a:gd name="connsiteY112" fmla="*/ 2868460 h 3118981"/>
              <a:gd name="connsiteX113" fmla="*/ 10045874 w 11536471"/>
              <a:gd name="connsiteY113" fmla="*/ 2843408 h 3118981"/>
              <a:gd name="connsiteX114" fmla="*/ 10133556 w 11536471"/>
              <a:gd name="connsiteY114" fmla="*/ 2768252 h 3118981"/>
              <a:gd name="connsiteX115" fmla="*/ 10171135 w 11536471"/>
              <a:gd name="connsiteY115" fmla="*/ 2755726 h 3118981"/>
              <a:gd name="connsiteX116" fmla="*/ 10233765 w 11536471"/>
              <a:gd name="connsiteY116" fmla="*/ 2718148 h 3118981"/>
              <a:gd name="connsiteX117" fmla="*/ 10359025 w 11536471"/>
              <a:gd name="connsiteY117" fmla="*/ 2630466 h 3118981"/>
              <a:gd name="connsiteX118" fmla="*/ 10434181 w 11536471"/>
              <a:gd name="connsiteY118" fmla="*/ 2567836 h 3118981"/>
              <a:gd name="connsiteX119" fmla="*/ 10471759 w 11536471"/>
              <a:gd name="connsiteY119" fmla="*/ 2517731 h 3118981"/>
              <a:gd name="connsiteX120" fmla="*/ 10509337 w 11536471"/>
              <a:gd name="connsiteY120" fmla="*/ 2480153 h 3118981"/>
              <a:gd name="connsiteX121" fmla="*/ 10534389 w 11536471"/>
              <a:gd name="connsiteY121" fmla="*/ 2442575 h 3118981"/>
              <a:gd name="connsiteX122" fmla="*/ 10571967 w 11536471"/>
              <a:gd name="connsiteY122" fmla="*/ 2392471 h 3118981"/>
              <a:gd name="connsiteX123" fmla="*/ 10609545 w 11536471"/>
              <a:gd name="connsiteY123" fmla="*/ 2354893 h 3118981"/>
              <a:gd name="connsiteX124" fmla="*/ 10622071 w 11536471"/>
              <a:gd name="connsiteY124" fmla="*/ 2317315 h 3118981"/>
              <a:gd name="connsiteX125" fmla="*/ 10647124 w 11536471"/>
              <a:gd name="connsiteY125" fmla="*/ 2292263 h 3118981"/>
              <a:gd name="connsiteX126" fmla="*/ 10747332 w 11536471"/>
              <a:gd name="connsiteY126" fmla="*/ 2154477 h 3118981"/>
              <a:gd name="connsiteX127" fmla="*/ 10759858 w 11536471"/>
              <a:gd name="connsiteY127" fmla="*/ 2116899 h 3118981"/>
              <a:gd name="connsiteX128" fmla="*/ 10784910 w 11536471"/>
              <a:gd name="connsiteY128" fmla="*/ 2054268 h 3118981"/>
              <a:gd name="connsiteX129" fmla="*/ 10822488 w 11536471"/>
              <a:gd name="connsiteY129" fmla="*/ 1991638 h 3118981"/>
              <a:gd name="connsiteX130" fmla="*/ 10847540 w 11536471"/>
              <a:gd name="connsiteY130" fmla="*/ 1916482 h 3118981"/>
              <a:gd name="connsiteX131" fmla="*/ 10935222 w 11536471"/>
              <a:gd name="connsiteY131" fmla="*/ 1766170 h 3118981"/>
              <a:gd name="connsiteX132" fmla="*/ 10985326 w 11536471"/>
              <a:gd name="connsiteY132" fmla="*/ 1628384 h 3118981"/>
              <a:gd name="connsiteX133" fmla="*/ 11010378 w 11536471"/>
              <a:gd name="connsiteY133" fmla="*/ 1553227 h 3118981"/>
              <a:gd name="connsiteX134" fmla="*/ 11060482 w 11536471"/>
              <a:gd name="connsiteY134" fmla="*/ 1453019 h 3118981"/>
              <a:gd name="connsiteX135" fmla="*/ 11085535 w 11536471"/>
              <a:gd name="connsiteY135" fmla="*/ 1365337 h 3118981"/>
              <a:gd name="connsiteX136" fmla="*/ 11110587 w 11536471"/>
              <a:gd name="connsiteY136" fmla="*/ 1302707 h 3118981"/>
              <a:gd name="connsiteX137" fmla="*/ 11160691 w 11536471"/>
              <a:gd name="connsiteY137" fmla="*/ 1152394 h 3118981"/>
              <a:gd name="connsiteX138" fmla="*/ 11210795 w 11536471"/>
              <a:gd name="connsiteY138" fmla="*/ 1014608 h 3118981"/>
              <a:gd name="connsiteX139" fmla="*/ 11235847 w 11536471"/>
              <a:gd name="connsiteY139" fmla="*/ 951978 h 3118981"/>
              <a:gd name="connsiteX140" fmla="*/ 11285951 w 11536471"/>
              <a:gd name="connsiteY140" fmla="*/ 789140 h 3118981"/>
              <a:gd name="connsiteX141" fmla="*/ 11311003 w 11536471"/>
              <a:gd name="connsiteY141" fmla="*/ 713984 h 3118981"/>
              <a:gd name="connsiteX142" fmla="*/ 11336055 w 11536471"/>
              <a:gd name="connsiteY142" fmla="*/ 663879 h 3118981"/>
              <a:gd name="connsiteX143" fmla="*/ 11348581 w 11536471"/>
              <a:gd name="connsiteY143" fmla="*/ 613775 h 3118981"/>
              <a:gd name="connsiteX144" fmla="*/ 11373633 w 11536471"/>
              <a:gd name="connsiteY144" fmla="*/ 551145 h 3118981"/>
              <a:gd name="connsiteX145" fmla="*/ 11411211 w 11536471"/>
              <a:gd name="connsiteY145" fmla="*/ 413359 h 3118981"/>
              <a:gd name="connsiteX146" fmla="*/ 11423737 w 11536471"/>
              <a:gd name="connsiteY146" fmla="*/ 363255 h 3118981"/>
              <a:gd name="connsiteX147" fmla="*/ 11486367 w 11536471"/>
              <a:gd name="connsiteY147" fmla="*/ 212942 h 3118981"/>
              <a:gd name="connsiteX148" fmla="*/ 11498893 w 11536471"/>
              <a:gd name="connsiteY148" fmla="*/ 137786 h 3118981"/>
              <a:gd name="connsiteX149" fmla="*/ 11523945 w 11536471"/>
              <a:gd name="connsiteY149" fmla="*/ 100208 h 3118981"/>
              <a:gd name="connsiteX150" fmla="*/ 11536471 w 11536471"/>
              <a:gd name="connsiteY150" fmla="*/ 37578 h 311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1536471" h="3118981">
                <a:moveTo>
                  <a:pt x="0" y="0"/>
                </a:moveTo>
                <a:cubicBezTo>
                  <a:pt x="20877" y="12526"/>
                  <a:pt x="42373" y="24073"/>
                  <a:pt x="62630" y="37578"/>
                </a:cubicBezTo>
                <a:cubicBezTo>
                  <a:pt x="80001" y="49158"/>
                  <a:pt x="94609" y="64798"/>
                  <a:pt x="112735" y="75156"/>
                </a:cubicBezTo>
                <a:cubicBezTo>
                  <a:pt x="124199" y="81707"/>
                  <a:pt x="138503" y="81777"/>
                  <a:pt x="150313" y="87682"/>
                </a:cubicBezTo>
                <a:cubicBezTo>
                  <a:pt x="172089" y="98570"/>
                  <a:pt x="192403" y="112189"/>
                  <a:pt x="212943" y="125260"/>
                </a:cubicBezTo>
                <a:cubicBezTo>
                  <a:pt x="238345" y="141425"/>
                  <a:pt x="264012" y="157299"/>
                  <a:pt x="288099" y="175364"/>
                </a:cubicBezTo>
                <a:cubicBezTo>
                  <a:pt x="304800" y="187890"/>
                  <a:pt x="319954" y="202803"/>
                  <a:pt x="338203" y="212942"/>
                </a:cubicBezTo>
                <a:cubicBezTo>
                  <a:pt x="357858" y="223862"/>
                  <a:pt x="381684" y="226210"/>
                  <a:pt x="400833" y="237994"/>
                </a:cubicBezTo>
                <a:cubicBezTo>
                  <a:pt x="436393" y="259877"/>
                  <a:pt x="463696" y="294478"/>
                  <a:pt x="501041" y="313151"/>
                </a:cubicBezTo>
                <a:cubicBezTo>
                  <a:pt x="517742" y="321502"/>
                  <a:pt x="534933" y="328939"/>
                  <a:pt x="551145" y="338203"/>
                </a:cubicBezTo>
                <a:cubicBezTo>
                  <a:pt x="564216" y="345672"/>
                  <a:pt x="575259" y="356522"/>
                  <a:pt x="588724" y="363255"/>
                </a:cubicBezTo>
                <a:cubicBezTo>
                  <a:pt x="600534" y="369160"/>
                  <a:pt x="613776" y="371606"/>
                  <a:pt x="626302" y="375781"/>
                </a:cubicBezTo>
                <a:cubicBezTo>
                  <a:pt x="747456" y="466647"/>
                  <a:pt x="618345" y="378066"/>
                  <a:pt x="713984" y="425885"/>
                </a:cubicBezTo>
                <a:cubicBezTo>
                  <a:pt x="736392" y="437089"/>
                  <a:pt x="784645" y="477167"/>
                  <a:pt x="801666" y="488515"/>
                </a:cubicBezTo>
                <a:cubicBezTo>
                  <a:pt x="830172" y="507519"/>
                  <a:pt x="880972" y="536819"/>
                  <a:pt x="914400" y="551145"/>
                </a:cubicBezTo>
                <a:cubicBezTo>
                  <a:pt x="926536" y="556346"/>
                  <a:pt x="939452" y="559496"/>
                  <a:pt x="951978" y="563671"/>
                </a:cubicBezTo>
                <a:cubicBezTo>
                  <a:pt x="968679" y="576197"/>
                  <a:pt x="983832" y="591110"/>
                  <a:pt x="1002082" y="601249"/>
                </a:cubicBezTo>
                <a:cubicBezTo>
                  <a:pt x="1021738" y="612169"/>
                  <a:pt x="1044166" y="617169"/>
                  <a:pt x="1064713" y="626301"/>
                </a:cubicBezTo>
                <a:cubicBezTo>
                  <a:pt x="1081776" y="633885"/>
                  <a:pt x="1098494" y="642285"/>
                  <a:pt x="1114817" y="651353"/>
                </a:cubicBezTo>
                <a:cubicBezTo>
                  <a:pt x="1198151" y="697649"/>
                  <a:pt x="1152370" y="674824"/>
                  <a:pt x="1215025" y="713984"/>
                </a:cubicBezTo>
                <a:cubicBezTo>
                  <a:pt x="1235670" y="726888"/>
                  <a:pt x="1255407" y="741674"/>
                  <a:pt x="1277655" y="751562"/>
                </a:cubicBezTo>
                <a:cubicBezTo>
                  <a:pt x="1293387" y="758554"/>
                  <a:pt x="1311775" y="757694"/>
                  <a:pt x="1327759" y="764088"/>
                </a:cubicBezTo>
                <a:cubicBezTo>
                  <a:pt x="1516559" y="839608"/>
                  <a:pt x="1325765" y="769355"/>
                  <a:pt x="1440493" y="826718"/>
                </a:cubicBezTo>
                <a:cubicBezTo>
                  <a:pt x="1460604" y="836774"/>
                  <a:pt x="1483013" y="841714"/>
                  <a:pt x="1503124" y="851770"/>
                </a:cubicBezTo>
                <a:cubicBezTo>
                  <a:pt x="1524900" y="862658"/>
                  <a:pt x="1543978" y="878460"/>
                  <a:pt x="1565754" y="889348"/>
                </a:cubicBezTo>
                <a:cubicBezTo>
                  <a:pt x="1577564" y="895253"/>
                  <a:pt x="1591522" y="895969"/>
                  <a:pt x="1603332" y="901874"/>
                </a:cubicBezTo>
                <a:cubicBezTo>
                  <a:pt x="1625108" y="912762"/>
                  <a:pt x="1644680" y="927628"/>
                  <a:pt x="1665962" y="939452"/>
                </a:cubicBezTo>
                <a:cubicBezTo>
                  <a:pt x="1682285" y="948520"/>
                  <a:pt x="1699003" y="956920"/>
                  <a:pt x="1716066" y="964504"/>
                </a:cubicBezTo>
                <a:cubicBezTo>
                  <a:pt x="1736613" y="973636"/>
                  <a:pt x="1758957" y="978789"/>
                  <a:pt x="1778696" y="989556"/>
                </a:cubicBezTo>
                <a:cubicBezTo>
                  <a:pt x="1805128" y="1003974"/>
                  <a:pt x="1827532" y="1025038"/>
                  <a:pt x="1853852" y="1039660"/>
                </a:cubicBezTo>
                <a:cubicBezTo>
                  <a:pt x="1865394" y="1046072"/>
                  <a:pt x="1879620" y="1046281"/>
                  <a:pt x="1891430" y="1052186"/>
                </a:cubicBezTo>
                <a:cubicBezTo>
                  <a:pt x="1904895" y="1058919"/>
                  <a:pt x="1915937" y="1069769"/>
                  <a:pt x="1929008" y="1077238"/>
                </a:cubicBezTo>
                <a:cubicBezTo>
                  <a:pt x="1945221" y="1086502"/>
                  <a:pt x="1962900" y="1093026"/>
                  <a:pt x="1979113" y="1102290"/>
                </a:cubicBezTo>
                <a:cubicBezTo>
                  <a:pt x="1992184" y="1109759"/>
                  <a:pt x="2003226" y="1120609"/>
                  <a:pt x="2016691" y="1127342"/>
                </a:cubicBezTo>
                <a:cubicBezTo>
                  <a:pt x="2036802" y="1137398"/>
                  <a:pt x="2058444" y="1144043"/>
                  <a:pt x="2079321" y="1152394"/>
                </a:cubicBezTo>
                <a:cubicBezTo>
                  <a:pt x="2087672" y="1160745"/>
                  <a:pt x="2094547" y="1170896"/>
                  <a:pt x="2104373" y="1177447"/>
                </a:cubicBezTo>
                <a:cubicBezTo>
                  <a:pt x="2154222" y="1210681"/>
                  <a:pt x="2145293" y="1194984"/>
                  <a:pt x="2192055" y="1215025"/>
                </a:cubicBezTo>
                <a:cubicBezTo>
                  <a:pt x="2209218" y="1222381"/>
                  <a:pt x="2225947" y="1230813"/>
                  <a:pt x="2242159" y="1240077"/>
                </a:cubicBezTo>
                <a:cubicBezTo>
                  <a:pt x="2284436" y="1264235"/>
                  <a:pt x="2321225" y="1299836"/>
                  <a:pt x="2367419" y="1315233"/>
                </a:cubicBezTo>
                <a:cubicBezTo>
                  <a:pt x="2444601" y="1340960"/>
                  <a:pt x="2362234" y="1311536"/>
                  <a:pt x="2455102" y="1352811"/>
                </a:cubicBezTo>
                <a:cubicBezTo>
                  <a:pt x="2475649" y="1361943"/>
                  <a:pt x="2497621" y="1367807"/>
                  <a:pt x="2517732" y="1377863"/>
                </a:cubicBezTo>
                <a:cubicBezTo>
                  <a:pt x="2539508" y="1388751"/>
                  <a:pt x="2558989" y="1403783"/>
                  <a:pt x="2580362" y="1415441"/>
                </a:cubicBezTo>
                <a:cubicBezTo>
                  <a:pt x="2604951" y="1428853"/>
                  <a:pt x="2631034" y="1439417"/>
                  <a:pt x="2655518" y="1453019"/>
                </a:cubicBezTo>
                <a:cubicBezTo>
                  <a:pt x="2729268" y="1493991"/>
                  <a:pt x="2655692" y="1470625"/>
                  <a:pt x="2768252" y="1515649"/>
                </a:cubicBezTo>
                <a:cubicBezTo>
                  <a:pt x="2784236" y="1522043"/>
                  <a:pt x="2801867" y="1523228"/>
                  <a:pt x="2818356" y="1528175"/>
                </a:cubicBezTo>
                <a:cubicBezTo>
                  <a:pt x="2854606" y="1539050"/>
                  <a:pt x="2920284" y="1561545"/>
                  <a:pt x="2956143" y="1578279"/>
                </a:cubicBezTo>
                <a:cubicBezTo>
                  <a:pt x="3118442" y="1654019"/>
                  <a:pt x="3028134" y="1627593"/>
                  <a:pt x="3131507" y="1653436"/>
                </a:cubicBezTo>
                <a:cubicBezTo>
                  <a:pt x="3223048" y="1714463"/>
                  <a:pt x="3098848" y="1639088"/>
                  <a:pt x="3244241" y="1691014"/>
                </a:cubicBezTo>
                <a:cubicBezTo>
                  <a:pt x="3279411" y="1703575"/>
                  <a:pt x="3308219" y="1732060"/>
                  <a:pt x="3344450" y="1741118"/>
                </a:cubicBezTo>
                <a:lnTo>
                  <a:pt x="3394554" y="1753644"/>
                </a:lnTo>
                <a:cubicBezTo>
                  <a:pt x="3479398" y="1810206"/>
                  <a:pt x="3375578" y="1747882"/>
                  <a:pt x="3494762" y="1791222"/>
                </a:cubicBezTo>
                <a:cubicBezTo>
                  <a:pt x="3521085" y="1800794"/>
                  <a:pt x="3544323" y="1817424"/>
                  <a:pt x="3569918" y="1828800"/>
                </a:cubicBezTo>
                <a:cubicBezTo>
                  <a:pt x="3581984" y="1834162"/>
                  <a:pt x="3595360" y="1836125"/>
                  <a:pt x="3607496" y="1841326"/>
                </a:cubicBezTo>
                <a:cubicBezTo>
                  <a:pt x="3624659" y="1848682"/>
                  <a:pt x="3639886" y="1860473"/>
                  <a:pt x="3657600" y="1866378"/>
                </a:cubicBezTo>
                <a:cubicBezTo>
                  <a:pt x="3690264" y="1877266"/>
                  <a:pt x="3727012" y="1876032"/>
                  <a:pt x="3757808" y="1891430"/>
                </a:cubicBezTo>
                <a:cubicBezTo>
                  <a:pt x="3782860" y="1903956"/>
                  <a:pt x="3807110" y="1918235"/>
                  <a:pt x="3832965" y="1929008"/>
                </a:cubicBezTo>
                <a:cubicBezTo>
                  <a:pt x="3903116" y="1958237"/>
                  <a:pt x="3906027" y="1946750"/>
                  <a:pt x="3970751" y="1979112"/>
                </a:cubicBezTo>
                <a:cubicBezTo>
                  <a:pt x="4062807" y="2025140"/>
                  <a:pt x="3940926" y="1985872"/>
                  <a:pt x="4070959" y="2029216"/>
                </a:cubicBezTo>
                <a:cubicBezTo>
                  <a:pt x="4099796" y="2038828"/>
                  <a:pt x="4129526" y="2045534"/>
                  <a:pt x="4158641" y="2054268"/>
                </a:cubicBezTo>
                <a:cubicBezTo>
                  <a:pt x="4171288" y="2058062"/>
                  <a:pt x="4184083" y="2061593"/>
                  <a:pt x="4196219" y="2066794"/>
                </a:cubicBezTo>
                <a:cubicBezTo>
                  <a:pt x="4213382" y="2074150"/>
                  <a:pt x="4229161" y="2084491"/>
                  <a:pt x="4246324" y="2091847"/>
                </a:cubicBezTo>
                <a:cubicBezTo>
                  <a:pt x="4287658" y="2109562"/>
                  <a:pt x="4331362" y="2121840"/>
                  <a:pt x="4371584" y="2141951"/>
                </a:cubicBezTo>
                <a:cubicBezTo>
                  <a:pt x="4388285" y="2150302"/>
                  <a:pt x="4404260" y="2160300"/>
                  <a:pt x="4421688" y="2167003"/>
                </a:cubicBezTo>
                <a:cubicBezTo>
                  <a:pt x="4458658" y="2181222"/>
                  <a:pt x="4498993" y="2186867"/>
                  <a:pt x="4534422" y="2204581"/>
                </a:cubicBezTo>
                <a:cubicBezTo>
                  <a:pt x="4599924" y="2237332"/>
                  <a:pt x="4566411" y="2225104"/>
                  <a:pt x="4634630" y="2242159"/>
                </a:cubicBezTo>
                <a:cubicBezTo>
                  <a:pt x="4673820" y="2268286"/>
                  <a:pt x="4683766" y="2278643"/>
                  <a:pt x="4734839" y="2292263"/>
                </a:cubicBezTo>
                <a:cubicBezTo>
                  <a:pt x="4775982" y="2303234"/>
                  <a:pt x="4860099" y="2317315"/>
                  <a:pt x="4860099" y="2317315"/>
                </a:cubicBezTo>
                <a:cubicBezTo>
                  <a:pt x="4979349" y="2376940"/>
                  <a:pt x="4923687" y="2360095"/>
                  <a:pt x="5022937" y="2379945"/>
                </a:cubicBezTo>
                <a:cubicBezTo>
                  <a:pt x="5043814" y="2392471"/>
                  <a:pt x="5062962" y="2408481"/>
                  <a:pt x="5085567" y="2417523"/>
                </a:cubicBezTo>
                <a:cubicBezTo>
                  <a:pt x="5105335" y="2425430"/>
                  <a:pt x="5127543" y="2424885"/>
                  <a:pt x="5148198" y="2430049"/>
                </a:cubicBezTo>
                <a:cubicBezTo>
                  <a:pt x="5161007" y="2433251"/>
                  <a:pt x="5173413" y="2437939"/>
                  <a:pt x="5185776" y="2442575"/>
                </a:cubicBezTo>
                <a:cubicBezTo>
                  <a:pt x="5206829" y="2450470"/>
                  <a:pt x="5227075" y="2460517"/>
                  <a:pt x="5248406" y="2467627"/>
                </a:cubicBezTo>
                <a:cubicBezTo>
                  <a:pt x="5264738" y="2473071"/>
                  <a:pt x="5282056" y="2475090"/>
                  <a:pt x="5298510" y="2480153"/>
                </a:cubicBezTo>
                <a:cubicBezTo>
                  <a:pt x="5336369" y="2491802"/>
                  <a:pt x="5372816" y="2508124"/>
                  <a:pt x="5411244" y="2517731"/>
                </a:cubicBezTo>
                <a:cubicBezTo>
                  <a:pt x="5427945" y="2521906"/>
                  <a:pt x="5444795" y="2525527"/>
                  <a:pt x="5461348" y="2530257"/>
                </a:cubicBezTo>
                <a:cubicBezTo>
                  <a:pt x="5474044" y="2533884"/>
                  <a:pt x="5486188" y="2539310"/>
                  <a:pt x="5498926" y="2542784"/>
                </a:cubicBezTo>
                <a:cubicBezTo>
                  <a:pt x="5532144" y="2551844"/>
                  <a:pt x="5565373" y="2561084"/>
                  <a:pt x="5599135" y="2567836"/>
                </a:cubicBezTo>
                <a:cubicBezTo>
                  <a:pt x="5620012" y="2572011"/>
                  <a:pt x="5641373" y="2574244"/>
                  <a:pt x="5661765" y="2580362"/>
                </a:cubicBezTo>
                <a:cubicBezTo>
                  <a:pt x="5683302" y="2586823"/>
                  <a:pt x="5703064" y="2598304"/>
                  <a:pt x="5724395" y="2605414"/>
                </a:cubicBezTo>
                <a:cubicBezTo>
                  <a:pt x="5753232" y="2615026"/>
                  <a:pt x="5783024" y="2621527"/>
                  <a:pt x="5812077" y="2630466"/>
                </a:cubicBezTo>
                <a:cubicBezTo>
                  <a:pt x="5837316" y="2638232"/>
                  <a:pt x="5861502" y="2649580"/>
                  <a:pt x="5887233" y="2655518"/>
                </a:cubicBezTo>
                <a:cubicBezTo>
                  <a:pt x="5916001" y="2662157"/>
                  <a:pt x="5945964" y="2662254"/>
                  <a:pt x="5974915" y="2668044"/>
                </a:cubicBezTo>
                <a:lnTo>
                  <a:pt x="6162806" y="2705622"/>
                </a:lnTo>
                <a:cubicBezTo>
                  <a:pt x="6187858" y="2713973"/>
                  <a:pt x="6212343" y="2724269"/>
                  <a:pt x="6237962" y="2730674"/>
                </a:cubicBezTo>
                <a:cubicBezTo>
                  <a:pt x="6262601" y="2736834"/>
                  <a:pt x="6288130" y="2738657"/>
                  <a:pt x="6313118" y="2743200"/>
                </a:cubicBezTo>
                <a:cubicBezTo>
                  <a:pt x="6553761" y="2786953"/>
                  <a:pt x="6224801" y="2728042"/>
                  <a:pt x="6425852" y="2768252"/>
                </a:cubicBezTo>
                <a:cubicBezTo>
                  <a:pt x="6450756" y="2773233"/>
                  <a:pt x="6476174" y="2775457"/>
                  <a:pt x="6501008" y="2780778"/>
                </a:cubicBezTo>
                <a:cubicBezTo>
                  <a:pt x="6534675" y="2787992"/>
                  <a:pt x="6568111" y="2796371"/>
                  <a:pt x="6601217" y="2805830"/>
                </a:cubicBezTo>
                <a:cubicBezTo>
                  <a:pt x="6626608" y="2813085"/>
                  <a:pt x="6650642" y="2824944"/>
                  <a:pt x="6676373" y="2830882"/>
                </a:cubicBezTo>
                <a:cubicBezTo>
                  <a:pt x="6705141" y="2837521"/>
                  <a:pt x="6734933" y="2838554"/>
                  <a:pt x="6764055" y="2843408"/>
                </a:cubicBezTo>
                <a:cubicBezTo>
                  <a:pt x="6839613" y="2856001"/>
                  <a:pt x="6809227" y="2853446"/>
                  <a:pt x="6876789" y="2868460"/>
                </a:cubicBezTo>
                <a:cubicBezTo>
                  <a:pt x="6929311" y="2880132"/>
                  <a:pt x="6960186" y="2884447"/>
                  <a:pt x="7014576" y="2893512"/>
                </a:cubicBezTo>
                <a:cubicBezTo>
                  <a:pt x="7039628" y="2901863"/>
                  <a:pt x="7064113" y="2912159"/>
                  <a:pt x="7089732" y="2918564"/>
                </a:cubicBezTo>
                <a:cubicBezTo>
                  <a:pt x="7114371" y="2924724"/>
                  <a:pt x="7139900" y="2926547"/>
                  <a:pt x="7164888" y="2931090"/>
                </a:cubicBezTo>
                <a:cubicBezTo>
                  <a:pt x="7185835" y="2934898"/>
                  <a:pt x="7206641" y="2939441"/>
                  <a:pt x="7227518" y="2943616"/>
                </a:cubicBezTo>
                <a:cubicBezTo>
                  <a:pt x="7316819" y="2988266"/>
                  <a:pt x="7238915" y="2955916"/>
                  <a:pt x="7365304" y="2981194"/>
                </a:cubicBezTo>
                <a:cubicBezTo>
                  <a:pt x="7479614" y="3004056"/>
                  <a:pt x="7275156" y="2991957"/>
                  <a:pt x="7503091" y="3018773"/>
                </a:cubicBezTo>
                <a:lnTo>
                  <a:pt x="7716033" y="3043825"/>
                </a:lnTo>
                <a:cubicBezTo>
                  <a:pt x="7796695" y="3063991"/>
                  <a:pt x="7786988" y="3064291"/>
                  <a:pt x="7903924" y="3068877"/>
                </a:cubicBezTo>
                <a:cubicBezTo>
                  <a:pt x="8070862" y="3075424"/>
                  <a:pt x="8237951" y="3077228"/>
                  <a:pt x="8404965" y="3081403"/>
                </a:cubicBezTo>
                <a:cubicBezTo>
                  <a:pt x="8459244" y="3085578"/>
                  <a:pt x="8513662" y="3088230"/>
                  <a:pt x="8567803" y="3093929"/>
                </a:cubicBezTo>
                <a:cubicBezTo>
                  <a:pt x="8593061" y="3096588"/>
                  <a:pt x="8617817" y="3102863"/>
                  <a:pt x="8642959" y="3106455"/>
                </a:cubicBezTo>
                <a:cubicBezTo>
                  <a:pt x="8676283" y="3111216"/>
                  <a:pt x="8709764" y="3114806"/>
                  <a:pt x="8743167" y="3118981"/>
                </a:cubicBezTo>
                <a:lnTo>
                  <a:pt x="9281787" y="3106455"/>
                </a:lnTo>
                <a:cubicBezTo>
                  <a:pt x="9307163" y="3105419"/>
                  <a:pt x="9331742" y="3097079"/>
                  <a:pt x="9356943" y="3093929"/>
                </a:cubicBezTo>
                <a:cubicBezTo>
                  <a:pt x="9398581" y="3088724"/>
                  <a:pt x="9440450" y="3085578"/>
                  <a:pt x="9482203" y="3081403"/>
                </a:cubicBezTo>
                <a:cubicBezTo>
                  <a:pt x="9523653" y="3064823"/>
                  <a:pt x="9543138" y="3055607"/>
                  <a:pt x="9582411" y="3043825"/>
                </a:cubicBezTo>
                <a:cubicBezTo>
                  <a:pt x="9611526" y="3035091"/>
                  <a:pt x="9640978" y="3027507"/>
                  <a:pt x="9670093" y="3018773"/>
                </a:cubicBezTo>
                <a:cubicBezTo>
                  <a:pt x="9758045" y="2992387"/>
                  <a:pt x="9645953" y="3022644"/>
                  <a:pt x="9770302" y="2981194"/>
                </a:cubicBezTo>
                <a:cubicBezTo>
                  <a:pt x="9786634" y="2975750"/>
                  <a:pt x="9803853" y="2973397"/>
                  <a:pt x="9820406" y="2968668"/>
                </a:cubicBezTo>
                <a:cubicBezTo>
                  <a:pt x="9833102" y="2965041"/>
                  <a:pt x="9845458" y="2960317"/>
                  <a:pt x="9857984" y="2956142"/>
                </a:cubicBezTo>
                <a:cubicBezTo>
                  <a:pt x="9945433" y="2868693"/>
                  <a:pt x="9848544" y="2954379"/>
                  <a:pt x="9933140" y="2906038"/>
                </a:cubicBezTo>
                <a:cubicBezTo>
                  <a:pt x="9951266" y="2895680"/>
                  <a:pt x="9964995" y="2878599"/>
                  <a:pt x="9983244" y="2868460"/>
                </a:cubicBezTo>
                <a:cubicBezTo>
                  <a:pt x="10002899" y="2857540"/>
                  <a:pt x="10025763" y="2853464"/>
                  <a:pt x="10045874" y="2843408"/>
                </a:cubicBezTo>
                <a:cubicBezTo>
                  <a:pt x="10110220" y="2811235"/>
                  <a:pt x="10061642" y="2819618"/>
                  <a:pt x="10133556" y="2768252"/>
                </a:cubicBezTo>
                <a:cubicBezTo>
                  <a:pt x="10144300" y="2760577"/>
                  <a:pt x="10159325" y="2761631"/>
                  <a:pt x="10171135" y="2755726"/>
                </a:cubicBezTo>
                <a:cubicBezTo>
                  <a:pt x="10192911" y="2744838"/>
                  <a:pt x="10213225" y="2731219"/>
                  <a:pt x="10233765" y="2718148"/>
                </a:cubicBezTo>
                <a:cubicBezTo>
                  <a:pt x="10261665" y="2700393"/>
                  <a:pt x="10329644" y="2655650"/>
                  <a:pt x="10359025" y="2630466"/>
                </a:cubicBezTo>
                <a:cubicBezTo>
                  <a:pt x="10443415" y="2558131"/>
                  <a:pt x="10351127" y="2623205"/>
                  <a:pt x="10434181" y="2567836"/>
                </a:cubicBezTo>
                <a:cubicBezTo>
                  <a:pt x="10446707" y="2551134"/>
                  <a:pt x="10458173" y="2533582"/>
                  <a:pt x="10471759" y="2517731"/>
                </a:cubicBezTo>
                <a:cubicBezTo>
                  <a:pt x="10483287" y="2504281"/>
                  <a:pt x="10497996" y="2493762"/>
                  <a:pt x="10509337" y="2480153"/>
                </a:cubicBezTo>
                <a:cubicBezTo>
                  <a:pt x="10518975" y="2468588"/>
                  <a:pt x="10525639" y="2454825"/>
                  <a:pt x="10534389" y="2442575"/>
                </a:cubicBezTo>
                <a:cubicBezTo>
                  <a:pt x="10546523" y="2425587"/>
                  <a:pt x="10558381" y="2408322"/>
                  <a:pt x="10571967" y="2392471"/>
                </a:cubicBezTo>
                <a:cubicBezTo>
                  <a:pt x="10583495" y="2379021"/>
                  <a:pt x="10597019" y="2367419"/>
                  <a:pt x="10609545" y="2354893"/>
                </a:cubicBezTo>
                <a:cubicBezTo>
                  <a:pt x="10613720" y="2342367"/>
                  <a:pt x="10615278" y="2328637"/>
                  <a:pt x="10622071" y="2317315"/>
                </a:cubicBezTo>
                <a:cubicBezTo>
                  <a:pt x="10628147" y="2307188"/>
                  <a:pt x="10639438" y="2301230"/>
                  <a:pt x="10647124" y="2292263"/>
                </a:cubicBezTo>
                <a:cubicBezTo>
                  <a:pt x="10679657" y="2254309"/>
                  <a:pt x="10723369" y="2197611"/>
                  <a:pt x="10747332" y="2154477"/>
                </a:cubicBezTo>
                <a:cubicBezTo>
                  <a:pt x="10753744" y="2142935"/>
                  <a:pt x="10755222" y="2129262"/>
                  <a:pt x="10759858" y="2116899"/>
                </a:cubicBezTo>
                <a:cubicBezTo>
                  <a:pt x="10767753" y="2095845"/>
                  <a:pt x="10774854" y="2074379"/>
                  <a:pt x="10784910" y="2054268"/>
                </a:cubicBezTo>
                <a:cubicBezTo>
                  <a:pt x="10795798" y="2032492"/>
                  <a:pt x="10812413" y="2013802"/>
                  <a:pt x="10822488" y="1991638"/>
                </a:cubicBezTo>
                <a:cubicBezTo>
                  <a:pt x="10833415" y="1967598"/>
                  <a:pt x="10837138" y="1940754"/>
                  <a:pt x="10847540" y="1916482"/>
                </a:cubicBezTo>
                <a:cubicBezTo>
                  <a:pt x="10887167" y="1824019"/>
                  <a:pt x="10886313" y="1831382"/>
                  <a:pt x="10935222" y="1766170"/>
                </a:cubicBezTo>
                <a:cubicBezTo>
                  <a:pt x="11008331" y="1546843"/>
                  <a:pt x="10915602" y="1820127"/>
                  <a:pt x="10985326" y="1628384"/>
                </a:cubicBezTo>
                <a:cubicBezTo>
                  <a:pt x="10994351" y="1603566"/>
                  <a:pt x="10998568" y="1576847"/>
                  <a:pt x="11010378" y="1553227"/>
                </a:cubicBezTo>
                <a:cubicBezTo>
                  <a:pt x="11027079" y="1519824"/>
                  <a:pt x="11051424" y="1489249"/>
                  <a:pt x="11060482" y="1453019"/>
                </a:cubicBezTo>
                <a:cubicBezTo>
                  <a:pt x="11070356" y="1413524"/>
                  <a:pt x="11072054" y="1401285"/>
                  <a:pt x="11085535" y="1365337"/>
                </a:cubicBezTo>
                <a:cubicBezTo>
                  <a:pt x="11093430" y="1344284"/>
                  <a:pt x="11103104" y="1323910"/>
                  <a:pt x="11110587" y="1302707"/>
                </a:cubicBezTo>
                <a:cubicBezTo>
                  <a:pt x="11128165" y="1252903"/>
                  <a:pt x="11143340" y="1202277"/>
                  <a:pt x="11160691" y="1152394"/>
                </a:cubicBezTo>
                <a:cubicBezTo>
                  <a:pt x="11176746" y="1106235"/>
                  <a:pt x="11193635" y="1060367"/>
                  <a:pt x="11210795" y="1014608"/>
                </a:cubicBezTo>
                <a:cubicBezTo>
                  <a:pt x="11218690" y="993555"/>
                  <a:pt x="11228737" y="973309"/>
                  <a:pt x="11235847" y="951978"/>
                </a:cubicBezTo>
                <a:cubicBezTo>
                  <a:pt x="11298578" y="763786"/>
                  <a:pt x="11221338" y="999133"/>
                  <a:pt x="11285951" y="789140"/>
                </a:cubicBezTo>
                <a:cubicBezTo>
                  <a:pt x="11293717" y="763901"/>
                  <a:pt x="11299194" y="737603"/>
                  <a:pt x="11311003" y="713984"/>
                </a:cubicBezTo>
                <a:cubicBezTo>
                  <a:pt x="11319354" y="697282"/>
                  <a:pt x="11329499" y="681363"/>
                  <a:pt x="11336055" y="663879"/>
                </a:cubicBezTo>
                <a:cubicBezTo>
                  <a:pt x="11342100" y="647760"/>
                  <a:pt x="11343137" y="630107"/>
                  <a:pt x="11348581" y="613775"/>
                </a:cubicBezTo>
                <a:cubicBezTo>
                  <a:pt x="11355691" y="592444"/>
                  <a:pt x="11365282" y="572022"/>
                  <a:pt x="11373633" y="551145"/>
                </a:cubicBezTo>
                <a:cubicBezTo>
                  <a:pt x="11398105" y="379838"/>
                  <a:pt x="11367070" y="531068"/>
                  <a:pt x="11411211" y="413359"/>
                </a:cubicBezTo>
                <a:cubicBezTo>
                  <a:pt x="11417256" y="397240"/>
                  <a:pt x="11417692" y="379374"/>
                  <a:pt x="11423737" y="363255"/>
                </a:cubicBezTo>
                <a:cubicBezTo>
                  <a:pt x="11442796" y="312431"/>
                  <a:pt x="11486367" y="212942"/>
                  <a:pt x="11486367" y="212942"/>
                </a:cubicBezTo>
                <a:cubicBezTo>
                  <a:pt x="11490542" y="187890"/>
                  <a:pt x="11490862" y="161880"/>
                  <a:pt x="11498893" y="137786"/>
                </a:cubicBezTo>
                <a:cubicBezTo>
                  <a:pt x="11503654" y="123504"/>
                  <a:pt x="11518659" y="114304"/>
                  <a:pt x="11523945" y="100208"/>
                </a:cubicBezTo>
                <a:cubicBezTo>
                  <a:pt x="11531420" y="80273"/>
                  <a:pt x="11536471" y="37578"/>
                  <a:pt x="11536471" y="375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连接符 14">
            <a:extLst>
              <a:ext uri="{FF2B5EF4-FFF2-40B4-BE49-F238E27FC236}">
                <a16:creationId xmlns:a16="http://schemas.microsoft.com/office/drawing/2014/main" id="{230BCF35-0100-4A57-A365-F54C35B47CD8}"/>
              </a:ext>
            </a:extLst>
          </p:cNvPr>
          <p:cNvCxnSpPr>
            <a:cxnSpLocks/>
          </p:cNvCxnSpPr>
          <p:nvPr/>
        </p:nvCxnSpPr>
        <p:spPr>
          <a:xfrm>
            <a:off x="738073" y="2842620"/>
            <a:ext cx="0" cy="311557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205A2F1-888A-4FB1-817A-85EE0EA92164}"/>
                  </a:ext>
                </a:extLst>
              </p:cNvPr>
              <p:cNvSpPr txBox="1"/>
              <p:nvPr/>
            </p:nvSpPr>
            <p:spPr>
              <a:xfrm>
                <a:off x="421754" y="5957970"/>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6" name="文本框 15">
                <a:extLst>
                  <a:ext uri="{FF2B5EF4-FFF2-40B4-BE49-F238E27FC236}">
                    <a16:creationId xmlns:a16="http://schemas.microsoft.com/office/drawing/2014/main" id="{4205A2F1-888A-4FB1-817A-85EE0EA92164}"/>
                  </a:ext>
                </a:extLst>
              </p:cNvPr>
              <p:cNvSpPr txBox="1">
                <a:spLocks noRot="1" noChangeAspect="1" noMove="1" noResize="1" noEditPoints="1" noAdjustHandles="1" noChangeArrowheads="1" noChangeShapeType="1" noTextEdit="1"/>
              </p:cNvSpPr>
              <p:nvPr/>
            </p:nvSpPr>
            <p:spPr>
              <a:xfrm>
                <a:off x="421754" y="5957970"/>
                <a:ext cx="429390" cy="470000"/>
              </a:xfrm>
              <a:prstGeom prst="rect">
                <a:avLst/>
              </a:prstGeom>
              <a:blipFill>
                <a:blip r:embed="rId5"/>
                <a:stretch>
                  <a:fillRect l="-4225" r="-15493" b="-10390"/>
                </a:stretch>
              </a:blipFill>
            </p:spPr>
            <p:txBody>
              <a:bodyPr/>
              <a:lstStyle/>
              <a:p>
                <a:r>
                  <a:rPr lang="en-US">
                    <a:noFill/>
                  </a:rPr>
                  <a:t> </a:t>
                </a:r>
              </a:p>
            </p:txBody>
          </p:sp>
        </mc:Fallback>
      </mc:AlternateContent>
      <p:grpSp>
        <p:nvGrpSpPr>
          <p:cNvPr id="18" name="组合 17">
            <a:extLst>
              <a:ext uri="{FF2B5EF4-FFF2-40B4-BE49-F238E27FC236}">
                <a16:creationId xmlns:a16="http://schemas.microsoft.com/office/drawing/2014/main" id="{E75942D5-FC19-4488-B0DB-5366B0771458}"/>
              </a:ext>
            </a:extLst>
          </p:cNvPr>
          <p:cNvGrpSpPr/>
          <p:nvPr/>
        </p:nvGrpSpPr>
        <p:grpSpPr>
          <a:xfrm>
            <a:off x="484962" y="1903160"/>
            <a:ext cx="1145470" cy="1032439"/>
            <a:chOff x="7288167" y="497747"/>
            <a:chExt cx="1727022" cy="2278756"/>
          </a:xfrm>
        </p:grpSpPr>
        <p:sp>
          <p:nvSpPr>
            <p:cNvPr id="19" name="椭圆 18">
              <a:extLst>
                <a:ext uri="{FF2B5EF4-FFF2-40B4-BE49-F238E27FC236}">
                  <a16:creationId xmlns:a16="http://schemas.microsoft.com/office/drawing/2014/main" id="{B937E0C3-DFC6-4FC6-B481-AA207897BF7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D8F9A51F-0618-42BD-91B5-86B644DDA608}"/>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031F24F-0886-48E5-94BA-9465A1023DDE}"/>
                  </a:ext>
                </a:extLst>
              </p:cNvPr>
              <p:cNvSpPr txBox="1"/>
              <p:nvPr/>
            </p:nvSpPr>
            <p:spPr>
              <a:xfrm>
                <a:off x="838200" y="5979922"/>
                <a:ext cx="42343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21" name="文本框 20">
                <a:extLst>
                  <a:ext uri="{FF2B5EF4-FFF2-40B4-BE49-F238E27FC236}">
                    <a16:creationId xmlns:a16="http://schemas.microsoft.com/office/drawing/2014/main" id="{4031F24F-0886-48E5-94BA-9465A1023DDE}"/>
                  </a:ext>
                </a:extLst>
              </p:cNvPr>
              <p:cNvSpPr txBox="1">
                <a:spLocks noRot="1" noChangeAspect="1" noMove="1" noResize="1" noEditPoints="1" noAdjustHandles="1" noChangeArrowheads="1" noChangeShapeType="1" noTextEdit="1"/>
              </p:cNvSpPr>
              <p:nvPr/>
            </p:nvSpPr>
            <p:spPr>
              <a:xfrm>
                <a:off x="838200" y="5979922"/>
                <a:ext cx="423435" cy="470000"/>
              </a:xfrm>
              <a:prstGeom prst="rect">
                <a:avLst/>
              </a:prstGeom>
              <a:blipFill>
                <a:blip r:embed="rId6"/>
                <a:stretch>
                  <a:fillRect l="-4348" r="-17391" b="-9091"/>
                </a:stretch>
              </a:blipFill>
            </p:spPr>
            <p:txBody>
              <a:bodyPr/>
              <a:lstStyle/>
              <a:p>
                <a:r>
                  <a:rPr lang="en-US">
                    <a:noFill/>
                  </a:rPr>
                  <a:t> </a:t>
                </a:r>
              </a:p>
            </p:txBody>
          </p:sp>
        </mc:Fallback>
      </mc:AlternateContent>
      <p:cxnSp>
        <p:nvCxnSpPr>
          <p:cNvPr id="22" name="直接连接符 21">
            <a:extLst>
              <a:ext uri="{FF2B5EF4-FFF2-40B4-BE49-F238E27FC236}">
                <a16:creationId xmlns:a16="http://schemas.microsoft.com/office/drawing/2014/main" id="{2A81DDCD-F231-404B-AF24-3EE7A6EB7351}"/>
              </a:ext>
            </a:extLst>
          </p:cNvPr>
          <p:cNvCxnSpPr>
            <a:cxnSpLocks/>
          </p:cNvCxnSpPr>
          <p:nvPr/>
        </p:nvCxnSpPr>
        <p:spPr>
          <a:xfrm>
            <a:off x="1065837" y="2944916"/>
            <a:ext cx="0" cy="3013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4948A8D-5DF5-45B1-B1EF-97817797675F}"/>
              </a:ext>
            </a:extLst>
          </p:cNvPr>
          <p:cNvCxnSpPr>
            <a:cxnSpLocks/>
          </p:cNvCxnSpPr>
          <p:nvPr/>
        </p:nvCxnSpPr>
        <p:spPr>
          <a:xfrm>
            <a:off x="1371293" y="3089259"/>
            <a:ext cx="0" cy="2868934"/>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FAF5813B-1967-4D1D-A2EE-3869A92AFCA1}"/>
              </a:ext>
            </a:extLst>
          </p:cNvPr>
          <p:cNvGrpSpPr/>
          <p:nvPr/>
        </p:nvGrpSpPr>
        <p:grpSpPr>
          <a:xfrm>
            <a:off x="765741" y="2056820"/>
            <a:ext cx="1145470" cy="1032439"/>
            <a:chOff x="7288167" y="497747"/>
            <a:chExt cx="1727022" cy="2278756"/>
          </a:xfrm>
        </p:grpSpPr>
        <p:sp>
          <p:nvSpPr>
            <p:cNvPr id="26" name="椭圆 25">
              <a:extLst>
                <a:ext uri="{FF2B5EF4-FFF2-40B4-BE49-F238E27FC236}">
                  <a16:creationId xmlns:a16="http://schemas.microsoft.com/office/drawing/2014/main" id="{6708076E-5FC8-402C-A84E-700C37772FD1}"/>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7F1DFB29-9189-46EF-AB72-0D379B37067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1D94B9-AECD-451C-A358-92AE71FEFB6D}"/>
                  </a:ext>
                </a:extLst>
              </p:cNvPr>
              <p:cNvSpPr txBox="1"/>
              <p:nvPr/>
            </p:nvSpPr>
            <p:spPr>
              <a:xfrm>
                <a:off x="1195183" y="5957970"/>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29" name="文本框 28">
                <a:extLst>
                  <a:ext uri="{FF2B5EF4-FFF2-40B4-BE49-F238E27FC236}">
                    <a16:creationId xmlns:a16="http://schemas.microsoft.com/office/drawing/2014/main" id="{6C1D94B9-AECD-451C-A358-92AE71FEFB6D}"/>
                  </a:ext>
                </a:extLst>
              </p:cNvPr>
              <p:cNvSpPr txBox="1">
                <a:spLocks noRot="1" noChangeAspect="1" noMove="1" noResize="1" noEditPoints="1" noAdjustHandles="1" noChangeArrowheads="1" noChangeShapeType="1" noTextEdit="1"/>
              </p:cNvSpPr>
              <p:nvPr/>
            </p:nvSpPr>
            <p:spPr>
              <a:xfrm>
                <a:off x="1195183" y="5957970"/>
                <a:ext cx="429390" cy="470000"/>
              </a:xfrm>
              <a:prstGeom prst="rect">
                <a:avLst/>
              </a:prstGeom>
              <a:blipFill>
                <a:blip r:embed="rId7"/>
                <a:stretch>
                  <a:fillRect l="-4286" r="-17143" b="-10390"/>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4355A459-EF8F-40A7-9E18-C91FE1AA5069}"/>
              </a:ext>
            </a:extLst>
          </p:cNvPr>
          <p:cNvGrpSpPr/>
          <p:nvPr/>
        </p:nvGrpSpPr>
        <p:grpSpPr>
          <a:xfrm>
            <a:off x="1093504" y="2256749"/>
            <a:ext cx="1145470" cy="1032439"/>
            <a:chOff x="7288167" y="497747"/>
            <a:chExt cx="1727022" cy="2278756"/>
          </a:xfrm>
        </p:grpSpPr>
        <p:sp>
          <p:nvSpPr>
            <p:cNvPr id="31" name="椭圆 30">
              <a:extLst>
                <a:ext uri="{FF2B5EF4-FFF2-40B4-BE49-F238E27FC236}">
                  <a16:creationId xmlns:a16="http://schemas.microsoft.com/office/drawing/2014/main" id="{0BAAC51E-0535-408D-94DA-9108AC299DC5}"/>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5E6194BA-BAAE-4A1A-8C22-9BDF33AB4EFB}"/>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33" name="直接连接符 32">
            <a:extLst>
              <a:ext uri="{FF2B5EF4-FFF2-40B4-BE49-F238E27FC236}">
                <a16:creationId xmlns:a16="http://schemas.microsoft.com/office/drawing/2014/main" id="{7B5F7F0E-59AD-4F47-B42D-38EE34C503EE}"/>
              </a:ext>
            </a:extLst>
          </p:cNvPr>
          <p:cNvCxnSpPr>
            <a:cxnSpLocks/>
          </p:cNvCxnSpPr>
          <p:nvPr/>
        </p:nvCxnSpPr>
        <p:spPr>
          <a:xfrm>
            <a:off x="1661478" y="3289188"/>
            <a:ext cx="0" cy="266900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C42397-4678-434B-87B7-6319D80A8E0C}"/>
                  </a:ext>
                </a:extLst>
              </p:cNvPr>
              <p:cNvSpPr txBox="1"/>
              <p:nvPr/>
            </p:nvSpPr>
            <p:spPr>
              <a:xfrm>
                <a:off x="1614387" y="5957970"/>
                <a:ext cx="271719"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35" name="文本框 34">
                <a:extLst>
                  <a:ext uri="{FF2B5EF4-FFF2-40B4-BE49-F238E27FC236}">
                    <a16:creationId xmlns:a16="http://schemas.microsoft.com/office/drawing/2014/main" id="{F7C42397-4678-434B-87B7-6319D80A8E0C}"/>
                  </a:ext>
                </a:extLst>
              </p:cNvPr>
              <p:cNvSpPr txBox="1">
                <a:spLocks noRot="1" noChangeAspect="1" noMove="1" noResize="1" noEditPoints="1" noAdjustHandles="1" noChangeArrowheads="1" noChangeShapeType="1" noTextEdit="1"/>
              </p:cNvSpPr>
              <p:nvPr/>
            </p:nvSpPr>
            <p:spPr>
              <a:xfrm>
                <a:off x="1614387" y="5957970"/>
                <a:ext cx="271719" cy="470000"/>
              </a:xfrm>
              <a:prstGeom prst="rect">
                <a:avLst/>
              </a:prstGeom>
              <a:blipFill>
                <a:blip r:embed="rId8"/>
                <a:stretch>
                  <a:fillRect l="-6818" r="-86364" b="-10390"/>
                </a:stretch>
              </a:blipFill>
            </p:spPr>
            <p:txBody>
              <a:bodyPr/>
              <a:lstStyle/>
              <a:p>
                <a:r>
                  <a:rPr lang="en-US">
                    <a:noFill/>
                  </a:rPr>
                  <a:t> </a:t>
                </a:r>
              </a:p>
            </p:txBody>
          </p:sp>
        </mc:Fallback>
      </mc:AlternateContent>
      <p:sp>
        <p:nvSpPr>
          <p:cNvPr id="36" name="箭头: 右 35">
            <a:extLst>
              <a:ext uri="{FF2B5EF4-FFF2-40B4-BE49-F238E27FC236}">
                <a16:creationId xmlns:a16="http://schemas.microsoft.com/office/drawing/2014/main" id="{E1F54A24-4C4A-4E58-B21F-B5659754A0A1}"/>
              </a:ext>
            </a:extLst>
          </p:cNvPr>
          <p:cNvSpPr/>
          <p:nvPr/>
        </p:nvSpPr>
        <p:spPr>
          <a:xfrm>
            <a:off x="3870541" y="3921189"/>
            <a:ext cx="4571995" cy="43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5BB6D1C8-7DD2-4421-93B9-FC12C3ABFCE9}"/>
              </a:ext>
            </a:extLst>
          </p:cNvPr>
          <p:cNvSpPr txBox="1"/>
          <p:nvPr/>
        </p:nvSpPr>
        <p:spPr>
          <a:xfrm>
            <a:off x="5646998" y="3463646"/>
            <a:ext cx="1164919" cy="369332"/>
          </a:xfrm>
          <a:prstGeom prst="rect">
            <a:avLst/>
          </a:prstGeom>
          <a:noFill/>
        </p:spPr>
        <p:txBody>
          <a:bodyPr wrap="square" rtlCol="0">
            <a:spAutoFit/>
          </a:bodyPr>
          <a:lstStyle/>
          <a:p>
            <a:r>
              <a:rPr lang="zh-CN" altLang="en-US" dirty="0"/>
              <a:t>。。。</a:t>
            </a:r>
            <a:endParaRPr 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DEC5025-FE66-408E-9E4F-F0BB726F5335}"/>
                  </a:ext>
                </a:extLst>
              </p:cNvPr>
              <p:cNvSpPr txBox="1"/>
              <p:nvPr/>
            </p:nvSpPr>
            <p:spPr>
              <a:xfrm>
                <a:off x="3785292" y="1960612"/>
                <a:ext cx="6781057" cy="1260345"/>
              </a:xfrm>
              <a:prstGeom prst="rect">
                <a:avLst/>
              </a:prstGeom>
              <a:noFill/>
            </p:spPr>
            <p:txBody>
              <a:bodyPr wrap="square" rtlCol="0">
                <a:spAutoFit/>
              </a:bodyPr>
              <a:lstStyle/>
              <a:p>
                <a:r>
                  <a:rPr lang="en-US" sz="3600" b="1" i="1" dirty="0">
                    <a:solidFill>
                      <a:srgbClr val="C00000"/>
                    </a:solidFill>
                  </a:rPr>
                  <a:t>T</a:t>
                </a:r>
                <a:r>
                  <a:rPr lang="en-US" altLang="zh-CN" sz="3600" b="1" i="1" dirty="0">
                    <a:solidFill>
                      <a:srgbClr val="C00000"/>
                    </a:solidFill>
                  </a:rPr>
                  <a:t>oo slow if the initial value </a:t>
                </a:r>
                <a14:m>
                  <m:oMath xmlns:m="http://schemas.openxmlformats.org/officeDocument/2006/math">
                    <m:sSup>
                      <m:sSupPr>
                        <m:ctrlPr>
                          <a:rPr lang="en-US" sz="3600" b="1" i="1">
                            <a:latin typeface="Cambria Math" panose="02040503050406030204" pitchFamily="18" charset="0"/>
                            <a:ea typeface="Cambria Math" panose="02040503050406030204" pitchFamily="18" charset="0"/>
                          </a:rPr>
                        </m:ctrlPr>
                      </m:sSupPr>
                      <m:e>
                        <m:r>
                          <a:rPr lang="en-US" sz="3600" b="1" i="1">
                            <a:latin typeface="Cambria Math" panose="02040503050406030204" pitchFamily="18" charset="0"/>
                            <a:ea typeface="Cambria Math" panose="02040503050406030204" pitchFamily="18" charset="0"/>
                          </a:rPr>
                          <m:t>𝝁</m:t>
                        </m:r>
                      </m:e>
                      <m:sup>
                        <m:r>
                          <a:rPr lang="en-US" sz="3600" b="1" i="1">
                            <a:latin typeface="Cambria Math" panose="02040503050406030204" pitchFamily="18" charset="0"/>
                            <a:ea typeface="Cambria Math" panose="02040503050406030204" pitchFamily="18" charset="0"/>
                          </a:rPr>
                          <m:t>𝟎</m:t>
                        </m:r>
                      </m:sup>
                    </m:sSup>
                  </m:oMath>
                </a14:m>
                <a:r>
                  <a:rPr lang="en-US" altLang="zh-CN" sz="3600" b="1" i="1" dirty="0">
                    <a:solidFill>
                      <a:srgbClr val="C00000"/>
                    </a:solidFill>
                  </a:rPr>
                  <a:t> is far from the optimal </a:t>
                </a:r>
                <a14:m>
                  <m:oMath xmlns:m="http://schemas.openxmlformats.org/officeDocument/2006/math">
                    <m:sSup>
                      <m:sSupPr>
                        <m:ctrlPr>
                          <a:rPr lang="en-US" sz="3600" b="1" i="1">
                            <a:latin typeface="Cambria Math" panose="02040503050406030204" pitchFamily="18" charset="0"/>
                            <a:ea typeface="Cambria Math" panose="02040503050406030204" pitchFamily="18" charset="0"/>
                          </a:rPr>
                        </m:ctrlPr>
                      </m:sSupPr>
                      <m:e>
                        <m:r>
                          <a:rPr lang="en-US" sz="3600" b="1" i="1">
                            <a:latin typeface="Cambria Math" panose="02040503050406030204" pitchFamily="18" charset="0"/>
                            <a:ea typeface="Cambria Math" panose="02040503050406030204" pitchFamily="18" charset="0"/>
                          </a:rPr>
                          <m:t>𝝁</m:t>
                        </m:r>
                      </m:e>
                      <m:sup>
                        <m:r>
                          <a:rPr lang="en-US" sz="3600" b="1" i="1" smtClean="0">
                            <a:latin typeface="Cambria Math" panose="02040503050406030204" pitchFamily="18" charset="0"/>
                            <a:ea typeface="Cambria Math" panose="02040503050406030204" pitchFamily="18" charset="0"/>
                          </a:rPr>
                          <m:t>∗</m:t>
                        </m:r>
                      </m:sup>
                    </m:sSup>
                  </m:oMath>
                </a14:m>
                <a:endParaRPr lang="en-US" sz="3600" b="1" i="1" dirty="0">
                  <a:solidFill>
                    <a:srgbClr val="C00000"/>
                  </a:solidFill>
                </a:endParaRPr>
              </a:p>
            </p:txBody>
          </p:sp>
        </mc:Choice>
        <mc:Fallback xmlns="">
          <p:sp>
            <p:nvSpPr>
              <p:cNvPr id="38" name="文本框 37">
                <a:extLst>
                  <a:ext uri="{FF2B5EF4-FFF2-40B4-BE49-F238E27FC236}">
                    <a16:creationId xmlns:a16="http://schemas.microsoft.com/office/drawing/2014/main" id="{7DEC5025-FE66-408E-9E4F-F0BB726F5335}"/>
                  </a:ext>
                </a:extLst>
              </p:cNvPr>
              <p:cNvSpPr txBox="1">
                <a:spLocks noRot="1" noChangeAspect="1" noMove="1" noResize="1" noEditPoints="1" noAdjustHandles="1" noChangeArrowheads="1" noChangeShapeType="1" noTextEdit="1"/>
              </p:cNvSpPr>
              <p:nvPr/>
            </p:nvSpPr>
            <p:spPr>
              <a:xfrm>
                <a:off x="3785292" y="1960612"/>
                <a:ext cx="6781057" cy="1260345"/>
              </a:xfrm>
              <a:prstGeom prst="rect">
                <a:avLst/>
              </a:prstGeom>
              <a:blipFill>
                <a:blip r:embed="rId9"/>
                <a:stretch>
                  <a:fillRect l="-2788" t="-6311" b="-14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E7DEF1E-E726-4B3E-85AE-7205B6328575}"/>
                  </a:ext>
                </a:extLst>
              </p:cNvPr>
              <p:cNvSpPr txBox="1"/>
              <p:nvPr/>
            </p:nvSpPr>
            <p:spPr>
              <a:xfrm>
                <a:off x="9445242" y="6009319"/>
                <a:ext cx="271719"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m:t>
                          </m:r>
                        </m:sup>
                      </m:sSup>
                    </m:oMath>
                  </m:oMathPara>
                </a14:m>
                <a:endParaRPr lang="en-US" sz="2400" b="1" dirty="0"/>
              </a:p>
            </p:txBody>
          </p:sp>
        </mc:Choice>
        <mc:Fallback xmlns="">
          <p:sp>
            <p:nvSpPr>
              <p:cNvPr id="39" name="文本框 38">
                <a:extLst>
                  <a:ext uri="{FF2B5EF4-FFF2-40B4-BE49-F238E27FC236}">
                    <a16:creationId xmlns:a16="http://schemas.microsoft.com/office/drawing/2014/main" id="{EE7DEF1E-E726-4B3E-85AE-7205B6328575}"/>
                  </a:ext>
                </a:extLst>
              </p:cNvPr>
              <p:cNvSpPr txBox="1">
                <a:spLocks noRot="1" noChangeAspect="1" noMove="1" noResize="1" noEditPoints="1" noAdjustHandles="1" noChangeArrowheads="1" noChangeShapeType="1" noTextEdit="1"/>
              </p:cNvSpPr>
              <p:nvPr/>
            </p:nvSpPr>
            <p:spPr>
              <a:xfrm>
                <a:off x="9445242" y="6009319"/>
                <a:ext cx="271719" cy="461665"/>
              </a:xfrm>
              <a:prstGeom prst="rect">
                <a:avLst/>
              </a:prstGeom>
              <a:blipFill>
                <a:blip r:embed="rId10"/>
                <a:stretch>
                  <a:fillRect l="-6667" r="-64444" b="-7895"/>
                </a:stretch>
              </a:blipFill>
            </p:spPr>
            <p:txBody>
              <a:bodyPr/>
              <a:lstStyle/>
              <a:p>
                <a:r>
                  <a:rPr lang="en-US">
                    <a:noFill/>
                  </a:rPr>
                  <a:t> </a:t>
                </a:r>
              </a:p>
            </p:txBody>
          </p:sp>
        </mc:Fallback>
      </mc:AlternateContent>
    </p:spTree>
    <p:extLst>
      <p:ext uri="{BB962C8B-B14F-4D97-AF65-F5344CB8AC3E}">
        <p14:creationId xmlns:p14="http://schemas.microsoft.com/office/powerpoint/2010/main" val="106912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5" grpId="0" animBg="1"/>
      <p:bldP spid="36" grpId="0" animBg="1"/>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15B32-98E5-43C7-BF42-DDCEC1D5BDC2}"/>
              </a:ext>
            </a:extLst>
          </p:cNvPr>
          <p:cNvSpPr>
            <a:spLocks noGrp="1"/>
          </p:cNvSpPr>
          <p:nvPr>
            <p:ph type="title"/>
          </p:nvPr>
        </p:nvSpPr>
        <p:spPr>
          <a:xfrm>
            <a:off x="152124" y="0"/>
            <a:ext cx="10515600" cy="1325563"/>
          </a:xfrm>
        </p:spPr>
        <p:txBody>
          <a:bodyPr/>
          <a:lstStyle/>
          <a:p>
            <a:r>
              <a:rPr lang="en-US" dirty="0"/>
              <a:t>Levenberg Marquardt </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7B09DC6-2B62-4815-B6BB-6925A45FB4F6}"/>
                  </a:ext>
                </a:extLst>
              </p:cNvPr>
              <p:cNvSpPr>
                <a:spLocks noGrp="1"/>
              </p:cNvSpPr>
              <p:nvPr>
                <p:ph idx="1"/>
              </p:nvPr>
            </p:nvSpPr>
            <p:spPr>
              <a:xfrm>
                <a:off x="5021654" y="1199115"/>
                <a:ext cx="5318892" cy="535018"/>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smtClean="0">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𝜆</m:t>
                          </m:r>
                          <m:r>
                            <a:rPr lang="en-US" b="1" i="1" smtClean="0">
                              <a:latin typeface="Cambria Math" panose="02040503050406030204" pitchFamily="18" charset="0"/>
                              <a:ea typeface="Cambria Math" panose="02040503050406030204" pitchFamily="18" charset="0"/>
                            </a:rPr>
                            <m:t>𝑰</m:t>
                          </m:r>
                        </m:e>
                      </m:d>
                      <m:r>
                        <a:rPr lang="en-US" b="1" i="1">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4" name="内容占位符 3">
                <a:extLst>
                  <a:ext uri="{FF2B5EF4-FFF2-40B4-BE49-F238E27FC236}">
                    <a16:creationId xmlns:a16="http://schemas.microsoft.com/office/drawing/2014/main" id="{97B09DC6-2B62-4815-B6BB-6925A45FB4F6}"/>
                  </a:ext>
                </a:extLst>
              </p:cNvPr>
              <p:cNvSpPr>
                <a:spLocks noGrp="1" noRot="1" noChangeAspect="1" noMove="1" noResize="1" noEditPoints="1" noAdjustHandles="1" noChangeArrowheads="1" noChangeShapeType="1" noTextEdit="1"/>
              </p:cNvSpPr>
              <p:nvPr>
                <p:ph idx="1"/>
              </p:nvPr>
            </p:nvSpPr>
            <p:spPr>
              <a:xfrm>
                <a:off x="5021654" y="1199115"/>
                <a:ext cx="5318892" cy="5350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8628DC9-C70D-414E-9726-5A97D9DAA887}"/>
                  </a:ext>
                </a:extLst>
              </p:cNvPr>
              <p:cNvSpPr txBox="1"/>
              <p:nvPr/>
            </p:nvSpPr>
            <p:spPr>
              <a:xfrm>
                <a:off x="4957634" y="2998601"/>
                <a:ext cx="7004722" cy="858825"/>
              </a:xfrm>
              <a:prstGeom prst="rect">
                <a:avLst/>
              </a:prstGeom>
              <a:noFill/>
            </p:spPr>
            <p:txBody>
              <a:bodyPr wrap="square" rtlCol="0">
                <a:spAutoFit/>
              </a:bodyPr>
              <a:lstStyle/>
              <a:p>
                <a:r>
                  <a:rPr lang="en-US" sz="2400" b="1" i="1" dirty="0">
                    <a:solidFill>
                      <a:srgbClr val="C00000"/>
                    </a:solidFill>
                  </a:rPr>
                  <a:t>If </a:t>
                </a:r>
                <a14:m>
                  <m:oMath xmlns:m="http://schemas.openxmlformats.org/officeDocument/2006/math">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sup>
                    </m:sSup>
                    <m:r>
                      <a:rPr lang="en-US" sz="2400" b="1" i="1">
                        <a:solidFill>
                          <a:srgbClr val="C00000"/>
                        </a:solidFill>
                        <a:latin typeface="Cambria Math" panose="02040503050406030204" pitchFamily="18" charset="0"/>
                      </a:rPr>
                      <m:t>&lt;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sup>
                    </m:sSup>
                  </m:oMath>
                </a14:m>
                <a:r>
                  <a:rPr lang="en-US" sz="2400" b="1" i="1" dirty="0">
                    <a:solidFill>
                      <a:srgbClr val="C00000"/>
                    </a:solidFill>
                  </a:rPr>
                  <a:t>, decrease </a:t>
                </a:r>
                <a14:m>
                  <m:oMath xmlns:m="http://schemas.openxmlformats.org/officeDocument/2006/math">
                    <m:r>
                      <a:rPr lang="en-US" sz="2400" b="1" i="1">
                        <a:solidFill>
                          <a:srgbClr val="C00000"/>
                        </a:solidFill>
                        <a:latin typeface="Cambria Math" panose="02040503050406030204" pitchFamily="18" charset="0"/>
                        <a:ea typeface="Cambria Math" panose="02040503050406030204" pitchFamily="18" charset="0"/>
                      </a:rPr>
                      <m:t>𝝀</m:t>
                    </m:r>
                  </m:oMath>
                </a14:m>
                <a:endParaRPr lang="en-US" sz="2400" b="1" i="1" dirty="0">
                  <a:solidFill>
                    <a:srgbClr val="C00000"/>
                  </a:solidFill>
                </a:endParaRPr>
              </a:p>
              <a:p>
                <a:r>
                  <a:rPr lang="en-US" sz="2400" b="1" i="1" dirty="0">
                    <a:solidFill>
                      <a:srgbClr val="C00000"/>
                    </a:solidFill>
                  </a:rPr>
                  <a:t>If </a:t>
                </a:r>
                <a14:m>
                  <m:oMath xmlns:m="http://schemas.openxmlformats.org/officeDocument/2006/math">
                    <m:sSup>
                      <m:sSupPr>
                        <m:ctrlPr>
                          <a:rPr lang="en-US" sz="2400" b="1" i="1" smtClean="0">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smtClean="0">
                            <a:solidFill>
                              <a:srgbClr val="C00000"/>
                            </a:solidFill>
                            <a:latin typeface="Cambria Math" panose="02040503050406030204" pitchFamily="18" charset="0"/>
                          </a:rPr>
                          <m:t>𝒌</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p>
                    <m:r>
                      <a:rPr lang="en-US" sz="2400" b="1" i="1" smtClean="0">
                        <a:solidFill>
                          <a:srgbClr val="C00000"/>
                        </a:solidFill>
                        <a:latin typeface="Cambria Math" panose="02040503050406030204" pitchFamily="18" charset="0"/>
                        <a:ea typeface="Cambria Math" panose="02040503050406030204" pitchFamily="18" charset="0"/>
                      </a:rPr>
                      <m:t>&gt;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sup>
                    </m:sSup>
                  </m:oMath>
                </a14:m>
                <a:r>
                  <a:rPr lang="en-US" sz="2400" b="1" i="1" dirty="0">
                    <a:solidFill>
                      <a:srgbClr val="C00000"/>
                    </a:solidFill>
                  </a:rPr>
                  <a:t>, increase </a:t>
                </a:r>
                <a14:m>
                  <m:oMath xmlns:m="http://schemas.openxmlformats.org/officeDocument/2006/math">
                    <m:r>
                      <a:rPr lang="en-US" sz="2400" b="1" i="1">
                        <a:solidFill>
                          <a:srgbClr val="C00000"/>
                        </a:solidFill>
                        <a:latin typeface="Cambria Math" panose="02040503050406030204" pitchFamily="18" charset="0"/>
                        <a:ea typeface="Cambria Math" panose="02040503050406030204" pitchFamily="18" charset="0"/>
                      </a:rPr>
                      <m:t>𝝀</m:t>
                    </m:r>
                  </m:oMath>
                </a14:m>
                <a:r>
                  <a:rPr lang="en-US" sz="2400" b="1" i="1" dirty="0">
                    <a:solidFill>
                      <a:srgbClr val="C00000"/>
                    </a:solidFill>
                  </a:rPr>
                  <a:t>, redo k </a:t>
                </a:r>
                <a:r>
                  <a:rPr lang="en-US" sz="2400" b="1" i="1" dirty="0" err="1">
                    <a:solidFill>
                      <a:srgbClr val="C00000"/>
                    </a:solidFill>
                  </a:rPr>
                  <a:t>th</a:t>
                </a:r>
                <a:r>
                  <a:rPr lang="en-US" sz="2400" b="1" i="1" dirty="0">
                    <a:solidFill>
                      <a:srgbClr val="C00000"/>
                    </a:solidFill>
                  </a:rPr>
                  <a:t> iteration </a:t>
                </a:r>
              </a:p>
            </p:txBody>
          </p:sp>
        </mc:Choice>
        <mc:Fallback xmlns="">
          <p:sp>
            <p:nvSpPr>
              <p:cNvPr id="5" name="文本框 4">
                <a:extLst>
                  <a:ext uri="{FF2B5EF4-FFF2-40B4-BE49-F238E27FC236}">
                    <a16:creationId xmlns:a16="http://schemas.microsoft.com/office/drawing/2014/main" id="{38628DC9-C70D-414E-9726-5A97D9DAA887}"/>
                  </a:ext>
                </a:extLst>
              </p:cNvPr>
              <p:cNvSpPr txBox="1">
                <a:spLocks noRot="1" noChangeAspect="1" noMove="1" noResize="1" noEditPoints="1" noAdjustHandles="1" noChangeArrowheads="1" noChangeShapeType="1" noTextEdit="1"/>
              </p:cNvSpPr>
              <p:nvPr/>
            </p:nvSpPr>
            <p:spPr>
              <a:xfrm>
                <a:off x="4957634" y="2998601"/>
                <a:ext cx="7004722" cy="858825"/>
              </a:xfrm>
              <a:prstGeom prst="rect">
                <a:avLst/>
              </a:prstGeom>
              <a:blipFill>
                <a:blip r:embed="rId3"/>
                <a:stretch>
                  <a:fillRect l="-1305" t="-4255" b="-15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9CD93AD-0836-435C-979E-C335618E5E91}"/>
                  </a:ext>
                </a:extLst>
              </p:cNvPr>
              <p:cNvSpPr/>
              <p:nvPr/>
            </p:nvSpPr>
            <p:spPr>
              <a:xfrm>
                <a:off x="5180532" y="402599"/>
                <a:ext cx="376558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b="1" i="1">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e>
                      </m:d>
                      <m:r>
                        <a:rPr lang="en-US" sz="2400" b="1" i="1">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𝜟𝝁</m:t>
                      </m:r>
                      <m:r>
                        <a:rPr lang="en-US" sz="2400" b="1" i="1" smtClean="0">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d>
                        <m:dPr>
                          <m:ctrlPr>
                            <a:rPr lang="en-US" sz="2400" b="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oMath>
                  </m:oMathPara>
                </a14:m>
                <a:endParaRPr lang="en-US" sz="2400" dirty="0"/>
              </a:p>
            </p:txBody>
          </p:sp>
        </mc:Choice>
        <mc:Fallback xmlns="">
          <p:sp>
            <p:nvSpPr>
              <p:cNvPr id="29" name="矩形 28">
                <a:extLst>
                  <a:ext uri="{FF2B5EF4-FFF2-40B4-BE49-F238E27FC236}">
                    <a16:creationId xmlns:a16="http://schemas.microsoft.com/office/drawing/2014/main" id="{29CD93AD-0836-435C-979E-C335618E5E91}"/>
                  </a:ext>
                </a:extLst>
              </p:cNvPr>
              <p:cNvSpPr>
                <a:spLocks noRot="1" noChangeAspect="1" noMove="1" noResize="1" noEditPoints="1" noAdjustHandles="1" noChangeArrowheads="1" noChangeShapeType="1" noTextEdit="1"/>
              </p:cNvSpPr>
              <p:nvPr/>
            </p:nvSpPr>
            <p:spPr>
              <a:xfrm>
                <a:off x="5180532" y="402599"/>
                <a:ext cx="3765583" cy="509178"/>
              </a:xfrm>
              <a:prstGeom prst="rect">
                <a:avLst/>
              </a:prstGeom>
              <a:blipFill>
                <a:blip r:embed="rId4"/>
                <a:stretch>
                  <a:fillRect/>
                </a:stretch>
              </a:blipFill>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165F88DF-187A-4DF6-9CA7-CB7F1787A871}"/>
              </a:ext>
            </a:extLst>
          </p:cNvPr>
          <p:cNvCxnSpPr>
            <a:cxnSpLocks/>
          </p:cNvCxnSpPr>
          <p:nvPr/>
        </p:nvCxnSpPr>
        <p:spPr>
          <a:xfrm>
            <a:off x="364500" y="5958193"/>
            <a:ext cx="115978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835FD35-9F3F-415F-A9CB-38228831F23E}"/>
              </a:ext>
            </a:extLst>
          </p:cNvPr>
          <p:cNvCxnSpPr>
            <a:cxnSpLocks/>
          </p:cNvCxnSpPr>
          <p:nvPr/>
        </p:nvCxnSpPr>
        <p:spPr>
          <a:xfrm flipV="1">
            <a:off x="364500" y="2585172"/>
            <a:ext cx="0" cy="3373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EE36A8EE-B45B-4337-85FF-9AA416D57C80}"/>
              </a:ext>
            </a:extLst>
          </p:cNvPr>
          <p:cNvSpPr/>
          <p:nvPr/>
        </p:nvSpPr>
        <p:spPr>
          <a:xfrm>
            <a:off x="576197" y="2718148"/>
            <a:ext cx="11536471" cy="3118981"/>
          </a:xfrm>
          <a:custGeom>
            <a:avLst/>
            <a:gdLst>
              <a:gd name="connsiteX0" fmla="*/ 0 w 11536471"/>
              <a:gd name="connsiteY0" fmla="*/ 0 h 3118981"/>
              <a:gd name="connsiteX1" fmla="*/ 62630 w 11536471"/>
              <a:gd name="connsiteY1" fmla="*/ 37578 h 3118981"/>
              <a:gd name="connsiteX2" fmla="*/ 112735 w 11536471"/>
              <a:gd name="connsiteY2" fmla="*/ 75156 h 3118981"/>
              <a:gd name="connsiteX3" fmla="*/ 150313 w 11536471"/>
              <a:gd name="connsiteY3" fmla="*/ 87682 h 3118981"/>
              <a:gd name="connsiteX4" fmla="*/ 212943 w 11536471"/>
              <a:gd name="connsiteY4" fmla="*/ 125260 h 3118981"/>
              <a:gd name="connsiteX5" fmla="*/ 288099 w 11536471"/>
              <a:gd name="connsiteY5" fmla="*/ 175364 h 3118981"/>
              <a:gd name="connsiteX6" fmla="*/ 338203 w 11536471"/>
              <a:gd name="connsiteY6" fmla="*/ 212942 h 3118981"/>
              <a:gd name="connsiteX7" fmla="*/ 400833 w 11536471"/>
              <a:gd name="connsiteY7" fmla="*/ 237994 h 3118981"/>
              <a:gd name="connsiteX8" fmla="*/ 501041 w 11536471"/>
              <a:gd name="connsiteY8" fmla="*/ 313151 h 3118981"/>
              <a:gd name="connsiteX9" fmla="*/ 551145 w 11536471"/>
              <a:gd name="connsiteY9" fmla="*/ 338203 h 3118981"/>
              <a:gd name="connsiteX10" fmla="*/ 588724 w 11536471"/>
              <a:gd name="connsiteY10" fmla="*/ 363255 h 3118981"/>
              <a:gd name="connsiteX11" fmla="*/ 626302 w 11536471"/>
              <a:gd name="connsiteY11" fmla="*/ 375781 h 3118981"/>
              <a:gd name="connsiteX12" fmla="*/ 713984 w 11536471"/>
              <a:gd name="connsiteY12" fmla="*/ 425885 h 3118981"/>
              <a:gd name="connsiteX13" fmla="*/ 801666 w 11536471"/>
              <a:gd name="connsiteY13" fmla="*/ 488515 h 3118981"/>
              <a:gd name="connsiteX14" fmla="*/ 914400 w 11536471"/>
              <a:gd name="connsiteY14" fmla="*/ 551145 h 3118981"/>
              <a:gd name="connsiteX15" fmla="*/ 951978 w 11536471"/>
              <a:gd name="connsiteY15" fmla="*/ 563671 h 3118981"/>
              <a:gd name="connsiteX16" fmla="*/ 1002082 w 11536471"/>
              <a:gd name="connsiteY16" fmla="*/ 601249 h 3118981"/>
              <a:gd name="connsiteX17" fmla="*/ 1064713 w 11536471"/>
              <a:gd name="connsiteY17" fmla="*/ 626301 h 3118981"/>
              <a:gd name="connsiteX18" fmla="*/ 1114817 w 11536471"/>
              <a:gd name="connsiteY18" fmla="*/ 651353 h 3118981"/>
              <a:gd name="connsiteX19" fmla="*/ 1215025 w 11536471"/>
              <a:gd name="connsiteY19" fmla="*/ 713984 h 3118981"/>
              <a:gd name="connsiteX20" fmla="*/ 1277655 w 11536471"/>
              <a:gd name="connsiteY20" fmla="*/ 751562 h 3118981"/>
              <a:gd name="connsiteX21" fmla="*/ 1327759 w 11536471"/>
              <a:gd name="connsiteY21" fmla="*/ 764088 h 3118981"/>
              <a:gd name="connsiteX22" fmla="*/ 1440493 w 11536471"/>
              <a:gd name="connsiteY22" fmla="*/ 826718 h 3118981"/>
              <a:gd name="connsiteX23" fmla="*/ 1503124 w 11536471"/>
              <a:gd name="connsiteY23" fmla="*/ 851770 h 3118981"/>
              <a:gd name="connsiteX24" fmla="*/ 1565754 w 11536471"/>
              <a:gd name="connsiteY24" fmla="*/ 889348 h 3118981"/>
              <a:gd name="connsiteX25" fmla="*/ 1603332 w 11536471"/>
              <a:gd name="connsiteY25" fmla="*/ 901874 h 3118981"/>
              <a:gd name="connsiteX26" fmla="*/ 1665962 w 11536471"/>
              <a:gd name="connsiteY26" fmla="*/ 939452 h 3118981"/>
              <a:gd name="connsiteX27" fmla="*/ 1716066 w 11536471"/>
              <a:gd name="connsiteY27" fmla="*/ 964504 h 3118981"/>
              <a:gd name="connsiteX28" fmla="*/ 1778696 w 11536471"/>
              <a:gd name="connsiteY28" fmla="*/ 989556 h 3118981"/>
              <a:gd name="connsiteX29" fmla="*/ 1853852 w 11536471"/>
              <a:gd name="connsiteY29" fmla="*/ 1039660 h 3118981"/>
              <a:gd name="connsiteX30" fmla="*/ 1891430 w 11536471"/>
              <a:gd name="connsiteY30" fmla="*/ 1052186 h 3118981"/>
              <a:gd name="connsiteX31" fmla="*/ 1929008 w 11536471"/>
              <a:gd name="connsiteY31" fmla="*/ 1077238 h 3118981"/>
              <a:gd name="connsiteX32" fmla="*/ 1979113 w 11536471"/>
              <a:gd name="connsiteY32" fmla="*/ 1102290 h 3118981"/>
              <a:gd name="connsiteX33" fmla="*/ 2016691 w 11536471"/>
              <a:gd name="connsiteY33" fmla="*/ 1127342 h 3118981"/>
              <a:gd name="connsiteX34" fmla="*/ 2079321 w 11536471"/>
              <a:gd name="connsiteY34" fmla="*/ 1152394 h 3118981"/>
              <a:gd name="connsiteX35" fmla="*/ 2104373 w 11536471"/>
              <a:gd name="connsiteY35" fmla="*/ 1177447 h 3118981"/>
              <a:gd name="connsiteX36" fmla="*/ 2192055 w 11536471"/>
              <a:gd name="connsiteY36" fmla="*/ 1215025 h 3118981"/>
              <a:gd name="connsiteX37" fmla="*/ 2242159 w 11536471"/>
              <a:gd name="connsiteY37" fmla="*/ 1240077 h 3118981"/>
              <a:gd name="connsiteX38" fmla="*/ 2367419 w 11536471"/>
              <a:gd name="connsiteY38" fmla="*/ 1315233 h 3118981"/>
              <a:gd name="connsiteX39" fmla="*/ 2455102 w 11536471"/>
              <a:gd name="connsiteY39" fmla="*/ 1352811 h 3118981"/>
              <a:gd name="connsiteX40" fmla="*/ 2517732 w 11536471"/>
              <a:gd name="connsiteY40" fmla="*/ 1377863 h 3118981"/>
              <a:gd name="connsiteX41" fmla="*/ 2580362 w 11536471"/>
              <a:gd name="connsiteY41" fmla="*/ 1415441 h 3118981"/>
              <a:gd name="connsiteX42" fmla="*/ 2655518 w 11536471"/>
              <a:gd name="connsiteY42" fmla="*/ 1453019 h 3118981"/>
              <a:gd name="connsiteX43" fmla="*/ 2768252 w 11536471"/>
              <a:gd name="connsiteY43" fmla="*/ 1515649 h 3118981"/>
              <a:gd name="connsiteX44" fmla="*/ 2818356 w 11536471"/>
              <a:gd name="connsiteY44" fmla="*/ 1528175 h 3118981"/>
              <a:gd name="connsiteX45" fmla="*/ 2956143 w 11536471"/>
              <a:gd name="connsiteY45" fmla="*/ 1578279 h 3118981"/>
              <a:gd name="connsiteX46" fmla="*/ 3131507 w 11536471"/>
              <a:gd name="connsiteY46" fmla="*/ 1653436 h 3118981"/>
              <a:gd name="connsiteX47" fmla="*/ 3244241 w 11536471"/>
              <a:gd name="connsiteY47" fmla="*/ 1691014 h 3118981"/>
              <a:gd name="connsiteX48" fmla="*/ 3344450 w 11536471"/>
              <a:gd name="connsiteY48" fmla="*/ 1741118 h 3118981"/>
              <a:gd name="connsiteX49" fmla="*/ 3394554 w 11536471"/>
              <a:gd name="connsiteY49" fmla="*/ 1753644 h 3118981"/>
              <a:gd name="connsiteX50" fmla="*/ 3494762 w 11536471"/>
              <a:gd name="connsiteY50" fmla="*/ 1791222 h 3118981"/>
              <a:gd name="connsiteX51" fmla="*/ 3569918 w 11536471"/>
              <a:gd name="connsiteY51" fmla="*/ 1828800 h 3118981"/>
              <a:gd name="connsiteX52" fmla="*/ 3607496 w 11536471"/>
              <a:gd name="connsiteY52" fmla="*/ 1841326 h 3118981"/>
              <a:gd name="connsiteX53" fmla="*/ 3657600 w 11536471"/>
              <a:gd name="connsiteY53" fmla="*/ 1866378 h 3118981"/>
              <a:gd name="connsiteX54" fmla="*/ 3757808 w 11536471"/>
              <a:gd name="connsiteY54" fmla="*/ 1891430 h 3118981"/>
              <a:gd name="connsiteX55" fmla="*/ 3832965 w 11536471"/>
              <a:gd name="connsiteY55" fmla="*/ 1929008 h 3118981"/>
              <a:gd name="connsiteX56" fmla="*/ 3970751 w 11536471"/>
              <a:gd name="connsiteY56" fmla="*/ 1979112 h 3118981"/>
              <a:gd name="connsiteX57" fmla="*/ 4070959 w 11536471"/>
              <a:gd name="connsiteY57" fmla="*/ 2029216 h 3118981"/>
              <a:gd name="connsiteX58" fmla="*/ 4158641 w 11536471"/>
              <a:gd name="connsiteY58" fmla="*/ 2054268 h 3118981"/>
              <a:gd name="connsiteX59" fmla="*/ 4196219 w 11536471"/>
              <a:gd name="connsiteY59" fmla="*/ 2066794 h 3118981"/>
              <a:gd name="connsiteX60" fmla="*/ 4246324 w 11536471"/>
              <a:gd name="connsiteY60" fmla="*/ 2091847 h 3118981"/>
              <a:gd name="connsiteX61" fmla="*/ 4371584 w 11536471"/>
              <a:gd name="connsiteY61" fmla="*/ 2141951 h 3118981"/>
              <a:gd name="connsiteX62" fmla="*/ 4421688 w 11536471"/>
              <a:gd name="connsiteY62" fmla="*/ 2167003 h 3118981"/>
              <a:gd name="connsiteX63" fmla="*/ 4534422 w 11536471"/>
              <a:gd name="connsiteY63" fmla="*/ 2204581 h 3118981"/>
              <a:gd name="connsiteX64" fmla="*/ 4634630 w 11536471"/>
              <a:gd name="connsiteY64" fmla="*/ 2242159 h 3118981"/>
              <a:gd name="connsiteX65" fmla="*/ 4734839 w 11536471"/>
              <a:gd name="connsiteY65" fmla="*/ 2292263 h 3118981"/>
              <a:gd name="connsiteX66" fmla="*/ 4860099 w 11536471"/>
              <a:gd name="connsiteY66" fmla="*/ 2317315 h 3118981"/>
              <a:gd name="connsiteX67" fmla="*/ 5022937 w 11536471"/>
              <a:gd name="connsiteY67" fmla="*/ 2379945 h 3118981"/>
              <a:gd name="connsiteX68" fmla="*/ 5085567 w 11536471"/>
              <a:gd name="connsiteY68" fmla="*/ 2417523 h 3118981"/>
              <a:gd name="connsiteX69" fmla="*/ 5148198 w 11536471"/>
              <a:gd name="connsiteY69" fmla="*/ 2430049 h 3118981"/>
              <a:gd name="connsiteX70" fmla="*/ 5185776 w 11536471"/>
              <a:gd name="connsiteY70" fmla="*/ 2442575 h 3118981"/>
              <a:gd name="connsiteX71" fmla="*/ 5248406 w 11536471"/>
              <a:gd name="connsiteY71" fmla="*/ 2467627 h 3118981"/>
              <a:gd name="connsiteX72" fmla="*/ 5298510 w 11536471"/>
              <a:gd name="connsiteY72" fmla="*/ 2480153 h 3118981"/>
              <a:gd name="connsiteX73" fmla="*/ 5411244 w 11536471"/>
              <a:gd name="connsiteY73" fmla="*/ 2517731 h 3118981"/>
              <a:gd name="connsiteX74" fmla="*/ 5461348 w 11536471"/>
              <a:gd name="connsiteY74" fmla="*/ 2530257 h 3118981"/>
              <a:gd name="connsiteX75" fmla="*/ 5498926 w 11536471"/>
              <a:gd name="connsiteY75" fmla="*/ 2542784 h 3118981"/>
              <a:gd name="connsiteX76" fmla="*/ 5599135 w 11536471"/>
              <a:gd name="connsiteY76" fmla="*/ 2567836 h 3118981"/>
              <a:gd name="connsiteX77" fmla="*/ 5661765 w 11536471"/>
              <a:gd name="connsiteY77" fmla="*/ 2580362 h 3118981"/>
              <a:gd name="connsiteX78" fmla="*/ 5724395 w 11536471"/>
              <a:gd name="connsiteY78" fmla="*/ 2605414 h 3118981"/>
              <a:gd name="connsiteX79" fmla="*/ 5812077 w 11536471"/>
              <a:gd name="connsiteY79" fmla="*/ 2630466 h 3118981"/>
              <a:gd name="connsiteX80" fmla="*/ 5887233 w 11536471"/>
              <a:gd name="connsiteY80" fmla="*/ 2655518 h 3118981"/>
              <a:gd name="connsiteX81" fmla="*/ 5974915 w 11536471"/>
              <a:gd name="connsiteY81" fmla="*/ 2668044 h 3118981"/>
              <a:gd name="connsiteX82" fmla="*/ 6162806 w 11536471"/>
              <a:gd name="connsiteY82" fmla="*/ 2705622 h 3118981"/>
              <a:gd name="connsiteX83" fmla="*/ 6237962 w 11536471"/>
              <a:gd name="connsiteY83" fmla="*/ 2730674 h 3118981"/>
              <a:gd name="connsiteX84" fmla="*/ 6313118 w 11536471"/>
              <a:gd name="connsiteY84" fmla="*/ 2743200 h 3118981"/>
              <a:gd name="connsiteX85" fmla="*/ 6425852 w 11536471"/>
              <a:gd name="connsiteY85" fmla="*/ 2768252 h 3118981"/>
              <a:gd name="connsiteX86" fmla="*/ 6501008 w 11536471"/>
              <a:gd name="connsiteY86" fmla="*/ 2780778 h 3118981"/>
              <a:gd name="connsiteX87" fmla="*/ 6601217 w 11536471"/>
              <a:gd name="connsiteY87" fmla="*/ 2805830 h 3118981"/>
              <a:gd name="connsiteX88" fmla="*/ 6676373 w 11536471"/>
              <a:gd name="connsiteY88" fmla="*/ 2830882 h 3118981"/>
              <a:gd name="connsiteX89" fmla="*/ 6764055 w 11536471"/>
              <a:gd name="connsiteY89" fmla="*/ 2843408 h 3118981"/>
              <a:gd name="connsiteX90" fmla="*/ 6876789 w 11536471"/>
              <a:gd name="connsiteY90" fmla="*/ 2868460 h 3118981"/>
              <a:gd name="connsiteX91" fmla="*/ 7014576 w 11536471"/>
              <a:gd name="connsiteY91" fmla="*/ 2893512 h 3118981"/>
              <a:gd name="connsiteX92" fmla="*/ 7089732 w 11536471"/>
              <a:gd name="connsiteY92" fmla="*/ 2918564 h 3118981"/>
              <a:gd name="connsiteX93" fmla="*/ 7164888 w 11536471"/>
              <a:gd name="connsiteY93" fmla="*/ 2931090 h 3118981"/>
              <a:gd name="connsiteX94" fmla="*/ 7227518 w 11536471"/>
              <a:gd name="connsiteY94" fmla="*/ 2943616 h 3118981"/>
              <a:gd name="connsiteX95" fmla="*/ 7365304 w 11536471"/>
              <a:gd name="connsiteY95" fmla="*/ 2981194 h 3118981"/>
              <a:gd name="connsiteX96" fmla="*/ 7503091 w 11536471"/>
              <a:gd name="connsiteY96" fmla="*/ 3018773 h 3118981"/>
              <a:gd name="connsiteX97" fmla="*/ 7716033 w 11536471"/>
              <a:gd name="connsiteY97" fmla="*/ 3043825 h 3118981"/>
              <a:gd name="connsiteX98" fmla="*/ 7903924 w 11536471"/>
              <a:gd name="connsiteY98" fmla="*/ 3068877 h 3118981"/>
              <a:gd name="connsiteX99" fmla="*/ 8404965 w 11536471"/>
              <a:gd name="connsiteY99" fmla="*/ 3081403 h 3118981"/>
              <a:gd name="connsiteX100" fmla="*/ 8567803 w 11536471"/>
              <a:gd name="connsiteY100" fmla="*/ 3093929 h 3118981"/>
              <a:gd name="connsiteX101" fmla="*/ 8642959 w 11536471"/>
              <a:gd name="connsiteY101" fmla="*/ 3106455 h 3118981"/>
              <a:gd name="connsiteX102" fmla="*/ 8743167 w 11536471"/>
              <a:gd name="connsiteY102" fmla="*/ 3118981 h 3118981"/>
              <a:gd name="connsiteX103" fmla="*/ 9281787 w 11536471"/>
              <a:gd name="connsiteY103" fmla="*/ 3106455 h 3118981"/>
              <a:gd name="connsiteX104" fmla="*/ 9356943 w 11536471"/>
              <a:gd name="connsiteY104" fmla="*/ 3093929 h 3118981"/>
              <a:gd name="connsiteX105" fmla="*/ 9482203 w 11536471"/>
              <a:gd name="connsiteY105" fmla="*/ 3081403 h 3118981"/>
              <a:gd name="connsiteX106" fmla="*/ 9582411 w 11536471"/>
              <a:gd name="connsiteY106" fmla="*/ 3043825 h 3118981"/>
              <a:gd name="connsiteX107" fmla="*/ 9670093 w 11536471"/>
              <a:gd name="connsiteY107" fmla="*/ 3018773 h 3118981"/>
              <a:gd name="connsiteX108" fmla="*/ 9770302 w 11536471"/>
              <a:gd name="connsiteY108" fmla="*/ 2981194 h 3118981"/>
              <a:gd name="connsiteX109" fmla="*/ 9820406 w 11536471"/>
              <a:gd name="connsiteY109" fmla="*/ 2968668 h 3118981"/>
              <a:gd name="connsiteX110" fmla="*/ 9857984 w 11536471"/>
              <a:gd name="connsiteY110" fmla="*/ 2956142 h 3118981"/>
              <a:gd name="connsiteX111" fmla="*/ 9933140 w 11536471"/>
              <a:gd name="connsiteY111" fmla="*/ 2906038 h 3118981"/>
              <a:gd name="connsiteX112" fmla="*/ 9983244 w 11536471"/>
              <a:gd name="connsiteY112" fmla="*/ 2868460 h 3118981"/>
              <a:gd name="connsiteX113" fmla="*/ 10045874 w 11536471"/>
              <a:gd name="connsiteY113" fmla="*/ 2843408 h 3118981"/>
              <a:gd name="connsiteX114" fmla="*/ 10133556 w 11536471"/>
              <a:gd name="connsiteY114" fmla="*/ 2768252 h 3118981"/>
              <a:gd name="connsiteX115" fmla="*/ 10171135 w 11536471"/>
              <a:gd name="connsiteY115" fmla="*/ 2755726 h 3118981"/>
              <a:gd name="connsiteX116" fmla="*/ 10233765 w 11536471"/>
              <a:gd name="connsiteY116" fmla="*/ 2718148 h 3118981"/>
              <a:gd name="connsiteX117" fmla="*/ 10359025 w 11536471"/>
              <a:gd name="connsiteY117" fmla="*/ 2630466 h 3118981"/>
              <a:gd name="connsiteX118" fmla="*/ 10434181 w 11536471"/>
              <a:gd name="connsiteY118" fmla="*/ 2567836 h 3118981"/>
              <a:gd name="connsiteX119" fmla="*/ 10471759 w 11536471"/>
              <a:gd name="connsiteY119" fmla="*/ 2517731 h 3118981"/>
              <a:gd name="connsiteX120" fmla="*/ 10509337 w 11536471"/>
              <a:gd name="connsiteY120" fmla="*/ 2480153 h 3118981"/>
              <a:gd name="connsiteX121" fmla="*/ 10534389 w 11536471"/>
              <a:gd name="connsiteY121" fmla="*/ 2442575 h 3118981"/>
              <a:gd name="connsiteX122" fmla="*/ 10571967 w 11536471"/>
              <a:gd name="connsiteY122" fmla="*/ 2392471 h 3118981"/>
              <a:gd name="connsiteX123" fmla="*/ 10609545 w 11536471"/>
              <a:gd name="connsiteY123" fmla="*/ 2354893 h 3118981"/>
              <a:gd name="connsiteX124" fmla="*/ 10622071 w 11536471"/>
              <a:gd name="connsiteY124" fmla="*/ 2317315 h 3118981"/>
              <a:gd name="connsiteX125" fmla="*/ 10647124 w 11536471"/>
              <a:gd name="connsiteY125" fmla="*/ 2292263 h 3118981"/>
              <a:gd name="connsiteX126" fmla="*/ 10747332 w 11536471"/>
              <a:gd name="connsiteY126" fmla="*/ 2154477 h 3118981"/>
              <a:gd name="connsiteX127" fmla="*/ 10759858 w 11536471"/>
              <a:gd name="connsiteY127" fmla="*/ 2116899 h 3118981"/>
              <a:gd name="connsiteX128" fmla="*/ 10784910 w 11536471"/>
              <a:gd name="connsiteY128" fmla="*/ 2054268 h 3118981"/>
              <a:gd name="connsiteX129" fmla="*/ 10822488 w 11536471"/>
              <a:gd name="connsiteY129" fmla="*/ 1991638 h 3118981"/>
              <a:gd name="connsiteX130" fmla="*/ 10847540 w 11536471"/>
              <a:gd name="connsiteY130" fmla="*/ 1916482 h 3118981"/>
              <a:gd name="connsiteX131" fmla="*/ 10935222 w 11536471"/>
              <a:gd name="connsiteY131" fmla="*/ 1766170 h 3118981"/>
              <a:gd name="connsiteX132" fmla="*/ 10985326 w 11536471"/>
              <a:gd name="connsiteY132" fmla="*/ 1628384 h 3118981"/>
              <a:gd name="connsiteX133" fmla="*/ 11010378 w 11536471"/>
              <a:gd name="connsiteY133" fmla="*/ 1553227 h 3118981"/>
              <a:gd name="connsiteX134" fmla="*/ 11060482 w 11536471"/>
              <a:gd name="connsiteY134" fmla="*/ 1453019 h 3118981"/>
              <a:gd name="connsiteX135" fmla="*/ 11085535 w 11536471"/>
              <a:gd name="connsiteY135" fmla="*/ 1365337 h 3118981"/>
              <a:gd name="connsiteX136" fmla="*/ 11110587 w 11536471"/>
              <a:gd name="connsiteY136" fmla="*/ 1302707 h 3118981"/>
              <a:gd name="connsiteX137" fmla="*/ 11160691 w 11536471"/>
              <a:gd name="connsiteY137" fmla="*/ 1152394 h 3118981"/>
              <a:gd name="connsiteX138" fmla="*/ 11210795 w 11536471"/>
              <a:gd name="connsiteY138" fmla="*/ 1014608 h 3118981"/>
              <a:gd name="connsiteX139" fmla="*/ 11235847 w 11536471"/>
              <a:gd name="connsiteY139" fmla="*/ 951978 h 3118981"/>
              <a:gd name="connsiteX140" fmla="*/ 11285951 w 11536471"/>
              <a:gd name="connsiteY140" fmla="*/ 789140 h 3118981"/>
              <a:gd name="connsiteX141" fmla="*/ 11311003 w 11536471"/>
              <a:gd name="connsiteY141" fmla="*/ 713984 h 3118981"/>
              <a:gd name="connsiteX142" fmla="*/ 11336055 w 11536471"/>
              <a:gd name="connsiteY142" fmla="*/ 663879 h 3118981"/>
              <a:gd name="connsiteX143" fmla="*/ 11348581 w 11536471"/>
              <a:gd name="connsiteY143" fmla="*/ 613775 h 3118981"/>
              <a:gd name="connsiteX144" fmla="*/ 11373633 w 11536471"/>
              <a:gd name="connsiteY144" fmla="*/ 551145 h 3118981"/>
              <a:gd name="connsiteX145" fmla="*/ 11411211 w 11536471"/>
              <a:gd name="connsiteY145" fmla="*/ 413359 h 3118981"/>
              <a:gd name="connsiteX146" fmla="*/ 11423737 w 11536471"/>
              <a:gd name="connsiteY146" fmla="*/ 363255 h 3118981"/>
              <a:gd name="connsiteX147" fmla="*/ 11486367 w 11536471"/>
              <a:gd name="connsiteY147" fmla="*/ 212942 h 3118981"/>
              <a:gd name="connsiteX148" fmla="*/ 11498893 w 11536471"/>
              <a:gd name="connsiteY148" fmla="*/ 137786 h 3118981"/>
              <a:gd name="connsiteX149" fmla="*/ 11523945 w 11536471"/>
              <a:gd name="connsiteY149" fmla="*/ 100208 h 3118981"/>
              <a:gd name="connsiteX150" fmla="*/ 11536471 w 11536471"/>
              <a:gd name="connsiteY150" fmla="*/ 37578 h 311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1536471" h="3118981">
                <a:moveTo>
                  <a:pt x="0" y="0"/>
                </a:moveTo>
                <a:cubicBezTo>
                  <a:pt x="20877" y="12526"/>
                  <a:pt x="42373" y="24073"/>
                  <a:pt x="62630" y="37578"/>
                </a:cubicBezTo>
                <a:cubicBezTo>
                  <a:pt x="80001" y="49158"/>
                  <a:pt x="94609" y="64798"/>
                  <a:pt x="112735" y="75156"/>
                </a:cubicBezTo>
                <a:cubicBezTo>
                  <a:pt x="124199" y="81707"/>
                  <a:pt x="138503" y="81777"/>
                  <a:pt x="150313" y="87682"/>
                </a:cubicBezTo>
                <a:cubicBezTo>
                  <a:pt x="172089" y="98570"/>
                  <a:pt x="192403" y="112189"/>
                  <a:pt x="212943" y="125260"/>
                </a:cubicBezTo>
                <a:cubicBezTo>
                  <a:pt x="238345" y="141425"/>
                  <a:pt x="264012" y="157299"/>
                  <a:pt x="288099" y="175364"/>
                </a:cubicBezTo>
                <a:cubicBezTo>
                  <a:pt x="304800" y="187890"/>
                  <a:pt x="319954" y="202803"/>
                  <a:pt x="338203" y="212942"/>
                </a:cubicBezTo>
                <a:cubicBezTo>
                  <a:pt x="357858" y="223862"/>
                  <a:pt x="381684" y="226210"/>
                  <a:pt x="400833" y="237994"/>
                </a:cubicBezTo>
                <a:cubicBezTo>
                  <a:pt x="436393" y="259877"/>
                  <a:pt x="463696" y="294478"/>
                  <a:pt x="501041" y="313151"/>
                </a:cubicBezTo>
                <a:cubicBezTo>
                  <a:pt x="517742" y="321502"/>
                  <a:pt x="534933" y="328939"/>
                  <a:pt x="551145" y="338203"/>
                </a:cubicBezTo>
                <a:cubicBezTo>
                  <a:pt x="564216" y="345672"/>
                  <a:pt x="575259" y="356522"/>
                  <a:pt x="588724" y="363255"/>
                </a:cubicBezTo>
                <a:cubicBezTo>
                  <a:pt x="600534" y="369160"/>
                  <a:pt x="613776" y="371606"/>
                  <a:pt x="626302" y="375781"/>
                </a:cubicBezTo>
                <a:cubicBezTo>
                  <a:pt x="747456" y="466647"/>
                  <a:pt x="618345" y="378066"/>
                  <a:pt x="713984" y="425885"/>
                </a:cubicBezTo>
                <a:cubicBezTo>
                  <a:pt x="736392" y="437089"/>
                  <a:pt x="784645" y="477167"/>
                  <a:pt x="801666" y="488515"/>
                </a:cubicBezTo>
                <a:cubicBezTo>
                  <a:pt x="830172" y="507519"/>
                  <a:pt x="880972" y="536819"/>
                  <a:pt x="914400" y="551145"/>
                </a:cubicBezTo>
                <a:cubicBezTo>
                  <a:pt x="926536" y="556346"/>
                  <a:pt x="939452" y="559496"/>
                  <a:pt x="951978" y="563671"/>
                </a:cubicBezTo>
                <a:cubicBezTo>
                  <a:pt x="968679" y="576197"/>
                  <a:pt x="983832" y="591110"/>
                  <a:pt x="1002082" y="601249"/>
                </a:cubicBezTo>
                <a:cubicBezTo>
                  <a:pt x="1021738" y="612169"/>
                  <a:pt x="1044166" y="617169"/>
                  <a:pt x="1064713" y="626301"/>
                </a:cubicBezTo>
                <a:cubicBezTo>
                  <a:pt x="1081776" y="633885"/>
                  <a:pt x="1098494" y="642285"/>
                  <a:pt x="1114817" y="651353"/>
                </a:cubicBezTo>
                <a:cubicBezTo>
                  <a:pt x="1198151" y="697649"/>
                  <a:pt x="1152370" y="674824"/>
                  <a:pt x="1215025" y="713984"/>
                </a:cubicBezTo>
                <a:cubicBezTo>
                  <a:pt x="1235670" y="726888"/>
                  <a:pt x="1255407" y="741674"/>
                  <a:pt x="1277655" y="751562"/>
                </a:cubicBezTo>
                <a:cubicBezTo>
                  <a:pt x="1293387" y="758554"/>
                  <a:pt x="1311775" y="757694"/>
                  <a:pt x="1327759" y="764088"/>
                </a:cubicBezTo>
                <a:cubicBezTo>
                  <a:pt x="1516559" y="839608"/>
                  <a:pt x="1325765" y="769355"/>
                  <a:pt x="1440493" y="826718"/>
                </a:cubicBezTo>
                <a:cubicBezTo>
                  <a:pt x="1460604" y="836774"/>
                  <a:pt x="1483013" y="841714"/>
                  <a:pt x="1503124" y="851770"/>
                </a:cubicBezTo>
                <a:cubicBezTo>
                  <a:pt x="1524900" y="862658"/>
                  <a:pt x="1543978" y="878460"/>
                  <a:pt x="1565754" y="889348"/>
                </a:cubicBezTo>
                <a:cubicBezTo>
                  <a:pt x="1577564" y="895253"/>
                  <a:pt x="1591522" y="895969"/>
                  <a:pt x="1603332" y="901874"/>
                </a:cubicBezTo>
                <a:cubicBezTo>
                  <a:pt x="1625108" y="912762"/>
                  <a:pt x="1644680" y="927628"/>
                  <a:pt x="1665962" y="939452"/>
                </a:cubicBezTo>
                <a:cubicBezTo>
                  <a:pt x="1682285" y="948520"/>
                  <a:pt x="1699003" y="956920"/>
                  <a:pt x="1716066" y="964504"/>
                </a:cubicBezTo>
                <a:cubicBezTo>
                  <a:pt x="1736613" y="973636"/>
                  <a:pt x="1758957" y="978789"/>
                  <a:pt x="1778696" y="989556"/>
                </a:cubicBezTo>
                <a:cubicBezTo>
                  <a:pt x="1805128" y="1003974"/>
                  <a:pt x="1827532" y="1025038"/>
                  <a:pt x="1853852" y="1039660"/>
                </a:cubicBezTo>
                <a:cubicBezTo>
                  <a:pt x="1865394" y="1046072"/>
                  <a:pt x="1879620" y="1046281"/>
                  <a:pt x="1891430" y="1052186"/>
                </a:cubicBezTo>
                <a:cubicBezTo>
                  <a:pt x="1904895" y="1058919"/>
                  <a:pt x="1915937" y="1069769"/>
                  <a:pt x="1929008" y="1077238"/>
                </a:cubicBezTo>
                <a:cubicBezTo>
                  <a:pt x="1945221" y="1086502"/>
                  <a:pt x="1962900" y="1093026"/>
                  <a:pt x="1979113" y="1102290"/>
                </a:cubicBezTo>
                <a:cubicBezTo>
                  <a:pt x="1992184" y="1109759"/>
                  <a:pt x="2003226" y="1120609"/>
                  <a:pt x="2016691" y="1127342"/>
                </a:cubicBezTo>
                <a:cubicBezTo>
                  <a:pt x="2036802" y="1137398"/>
                  <a:pt x="2058444" y="1144043"/>
                  <a:pt x="2079321" y="1152394"/>
                </a:cubicBezTo>
                <a:cubicBezTo>
                  <a:pt x="2087672" y="1160745"/>
                  <a:pt x="2094547" y="1170896"/>
                  <a:pt x="2104373" y="1177447"/>
                </a:cubicBezTo>
                <a:cubicBezTo>
                  <a:pt x="2154222" y="1210681"/>
                  <a:pt x="2145293" y="1194984"/>
                  <a:pt x="2192055" y="1215025"/>
                </a:cubicBezTo>
                <a:cubicBezTo>
                  <a:pt x="2209218" y="1222381"/>
                  <a:pt x="2225947" y="1230813"/>
                  <a:pt x="2242159" y="1240077"/>
                </a:cubicBezTo>
                <a:cubicBezTo>
                  <a:pt x="2284436" y="1264235"/>
                  <a:pt x="2321225" y="1299836"/>
                  <a:pt x="2367419" y="1315233"/>
                </a:cubicBezTo>
                <a:cubicBezTo>
                  <a:pt x="2444601" y="1340960"/>
                  <a:pt x="2362234" y="1311536"/>
                  <a:pt x="2455102" y="1352811"/>
                </a:cubicBezTo>
                <a:cubicBezTo>
                  <a:pt x="2475649" y="1361943"/>
                  <a:pt x="2497621" y="1367807"/>
                  <a:pt x="2517732" y="1377863"/>
                </a:cubicBezTo>
                <a:cubicBezTo>
                  <a:pt x="2539508" y="1388751"/>
                  <a:pt x="2558989" y="1403783"/>
                  <a:pt x="2580362" y="1415441"/>
                </a:cubicBezTo>
                <a:cubicBezTo>
                  <a:pt x="2604951" y="1428853"/>
                  <a:pt x="2631034" y="1439417"/>
                  <a:pt x="2655518" y="1453019"/>
                </a:cubicBezTo>
                <a:cubicBezTo>
                  <a:pt x="2729268" y="1493991"/>
                  <a:pt x="2655692" y="1470625"/>
                  <a:pt x="2768252" y="1515649"/>
                </a:cubicBezTo>
                <a:cubicBezTo>
                  <a:pt x="2784236" y="1522043"/>
                  <a:pt x="2801867" y="1523228"/>
                  <a:pt x="2818356" y="1528175"/>
                </a:cubicBezTo>
                <a:cubicBezTo>
                  <a:pt x="2854606" y="1539050"/>
                  <a:pt x="2920284" y="1561545"/>
                  <a:pt x="2956143" y="1578279"/>
                </a:cubicBezTo>
                <a:cubicBezTo>
                  <a:pt x="3118442" y="1654019"/>
                  <a:pt x="3028134" y="1627593"/>
                  <a:pt x="3131507" y="1653436"/>
                </a:cubicBezTo>
                <a:cubicBezTo>
                  <a:pt x="3223048" y="1714463"/>
                  <a:pt x="3098848" y="1639088"/>
                  <a:pt x="3244241" y="1691014"/>
                </a:cubicBezTo>
                <a:cubicBezTo>
                  <a:pt x="3279411" y="1703575"/>
                  <a:pt x="3308219" y="1732060"/>
                  <a:pt x="3344450" y="1741118"/>
                </a:cubicBezTo>
                <a:lnTo>
                  <a:pt x="3394554" y="1753644"/>
                </a:lnTo>
                <a:cubicBezTo>
                  <a:pt x="3479398" y="1810206"/>
                  <a:pt x="3375578" y="1747882"/>
                  <a:pt x="3494762" y="1791222"/>
                </a:cubicBezTo>
                <a:cubicBezTo>
                  <a:pt x="3521085" y="1800794"/>
                  <a:pt x="3544323" y="1817424"/>
                  <a:pt x="3569918" y="1828800"/>
                </a:cubicBezTo>
                <a:cubicBezTo>
                  <a:pt x="3581984" y="1834162"/>
                  <a:pt x="3595360" y="1836125"/>
                  <a:pt x="3607496" y="1841326"/>
                </a:cubicBezTo>
                <a:cubicBezTo>
                  <a:pt x="3624659" y="1848682"/>
                  <a:pt x="3639886" y="1860473"/>
                  <a:pt x="3657600" y="1866378"/>
                </a:cubicBezTo>
                <a:cubicBezTo>
                  <a:pt x="3690264" y="1877266"/>
                  <a:pt x="3727012" y="1876032"/>
                  <a:pt x="3757808" y="1891430"/>
                </a:cubicBezTo>
                <a:cubicBezTo>
                  <a:pt x="3782860" y="1903956"/>
                  <a:pt x="3807110" y="1918235"/>
                  <a:pt x="3832965" y="1929008"/>
                </a:cubicBezTo>
                <a:cubicBezTo>
                  <a:pt x="3903116" y="1958237"/>
                  <a:pt x="3906027" y="1946750"/>
                  <a:pt x="3970751" y="1979112"/>
                </a:cubicBezTo>
                <a:cubicBezTo>
                  <a:pt x="4062807" y="2025140"/>
                  <a:pt x="3940926" y="1985872"/>
                  <a:pt x="4070959" y="2029216"/>
                </a:cubicBezTo>
                <a:cubicBezTo>
                  <a:pt x="4099796" y="2038828"/>
                  <a:pt x="4129526" y="2045534"/>
                  <a:pt x="4158641" y="2054268"/>
                </a:cubicBezTo>
                <a:cubicBezTo>
                  <a:pt x="4171288" y="2058062"/>
                  <a:pt x="4184083" y="2061593"/>
                  <a:pt x="4196219" y="2066794"/>
                </a:cubicBezTo>
                <a:cubicBezTo>
                  <a:pt x="4213382" y="2074150"/>
                  <a:pt x="4229161" y="2084491"/>
                  <a:pt x="4246324" y="2091847"/>
                </a:cubicBezTo>
                <a:cubicBezTo>
                  <a:pt x="4287658" y="2109562"/>
                  <a:pt x="4331362" y="2121840"/>
                  <a:pt x="4371584" y="2141951"/>
                </a:cubicBezTo>
                <a:cubicBezTo>
                  <a:pt x="4388285" y="2150302"/>
                  <a:pt x="4404260" y="2160300"/>
                  <a:pt x="4421688" y="2167003"/>
                </a:cubicBezTo>
                <a:cubicBezTo>
                  <a:pt x="4458658" y="2181222"/>
                  <a:pt x="4498993" y="2186867"/>
                  <a:pt x="4534422" y="2204581"/>
                </a:cubicBezTo>
                <a:cubicBezTo>
                  <a:pt x="4599924" y="2237332"/>
                  <a:pt x="4566411" y="2225104"/>
                  <a:pt x="4634630" y="2242159"/>
                </a:cubicBezTo>
                <a:cubicBezTo>
                  <a:pt x="4673820" y="2268286"/>
                  <a:pt x="4683766" y="2278643"/>
                  <a:pt x="4734839" y="2292263"/>
                </a:cubicBezTo>
                <a:cubicBezTo>
                  <a:pt x="4775982" y="2303234"/>
                  <a:pt x="4860099" y="2317315"/>
                  <a:pt x="4860099" y="2317315"/>
                </a:cubicBezTo>
                <a:cubicBezTo>
                  <a:pt x="4979349" y="2376940"/>
                  <a:pt x="4923687" y="2360095"/>
                  <a:pt x="5022937" y="2379945"/>
                </a:cubicBezTo>
                <a:cubicBezTo>
                  <a:pt x="5043814" y="2392471"/>
                  <a:pt x="5062962" y="2408481"/>
                  <a:pt x="5085567" y="2417523"/>
                </a:cubicBezTo>
                <a:cubicBezTo>
                  <a:pt x="5105335" y="2425430"/>
                  <a:pt x="5127543" y="2424885"/>
                  <a:pt x="5148198" y="2430049"/>
                </a:cubicBezTo>
                <a:cubicBezTo>
                  <a:pt x="5161007" y="2433251"/>
                  <a:pt x="5173413" y="2437939"/>
                  <a:pt x="5185776" y="2442575"/>
                </a:cubicBezTo>
                <a:cubicBezTo>
                  <a:pt x="5206829" y="2450470"/>
                  <a:pt x="5227075" y="2460517"/>
                  <a:pt x="5248406" y="2467627"/>
                </a:cubicBezTo>
                <a:cubicBezTo>
                  <a:pt x="5264738" y="2473071"/>
                  <a:pt x="5282056" y="2475090"/>
                  <a:pt x="5298510" y="2480153"/>
                </a:cubicBezTo>
                <a:cubicBezTo>
                  <a:pt x="5336369" y="2491802"/>
                  <a:pt x="5372816" y="2508124"/>
                  <a:pt x="5411244" y="2517731"/>
                </a:cubicBezTo>
                <a:cubicBezTo>
                  <a:pt x="5427945" y="2521906"/>
                  <a:pt x="5444795" y="2525527"/>
                  <a:pt x="5461348" y="2530257"/>
                </a:cubicBezTo>
                <a:cubicBezTo>
                  <a:pt x="5474044" y="2533884"/>
                  <a:pt x="5486188" y="2539310"/>
                  <a:pt x="5498926" y="2542784"/>
                </a:cubicBezTo>
                <a:cubicBezTo>
                  <a:pt x="5532144" y="2551844"/>
                  <a:pt x="5565373" y="2561084"/>
                  <a:pt x="5599135" y="2567836"/>
                </a:cubicBezTo>
                <a:cubicBezTo>
                  <a:pt x="5620012" y="2572011"/>
                  <a:pt x="5641373" y="2574244"/>
                  <a:pt x="5661765" y="2580362"/>
                </a:cubicBezTo>
                <a:cubicBezTo>
                  <a:pt x="5683302" y="2586823"/>
                  <a:pt x="5703064" y="2598304"/>
                  <a:pt x="5724395" y="2605414"/>
                </a:cubicBezTo>
                <a:cubicBezTo>
                  <a:pt x="5753232" y="2615026"/>
                  <a:pt x="5783024" y="2621527"/>
                  <a:pt x="5812077" y="2630466"/>
                </a:cubicBezTo>
                <a:cubicBezTo>
                  <a:pt x="5837316" y="2638232"/>
                  <a:pt x="5861502" y="2649580"/>
                  <a:pt x="5887233" y="2655518"/>
                </a:cubicBezTo>
                <a:cubicBezTo>
                  <a:pt x="5916001" y="2662157"/>
                  <a:pt x="5945964" y="2662254"/>
                  <a:pt x="5974915" y="2668044"/>
                </a:cubicBezTo>
                <a:lnTo>
                  <a:pt x="6162806" y="2705622"/>
                </a:lnTo>
                <a:cubicBezTo>
                  <a:pt x="6187858" y="2713973"/>
                  <a:pt x="6212343" y="2724269"/>
                  <a:pt x="6237962" y="2730674"/>
                </a:cubicBezTo>
                <a:cubicBezTo>
                  <a:pt x="6262601" y="2736834"/>
                  <a:pt x="6288130" y="2738657"/>
                  <a:pt x="6313118" y="2743200"/>
                </a:cubicBezTo>
                <a:cubicBezTo>
                  <a:pt x="6553761" y="2786953"/>
                  <a:pt x="6224801" y="2728042"/>
                  <a:pt x="6425852" y="2768252"/>
                </a:cubicBezTo>
                <a:cubicBezTo>
                  <a:pt x="6450756" y="2773233"/>
                  <a:pt x="6476174" y="2775457"/>
                  <a:pt x="6501008" y="2780778"/>
                </a:cubicBezTo>
                <a:cubicBezTo>
                  <a:pt x="6534675" y="2787992"/>
                  <a:pt x="6568111" y="2796371"/>
                  <a:pt x="6601217" y="2805830"/>
                </a:cubicBezTo>
                <a:cubicBezTo>
                  <a:pt x="6626608" y="2813085"/>
                  <a:pt x="6650642" y="2824944"/>
                  <a:pt x="6676373" y="2830882"/>
                </a:cubicBezTo>
                <a:cubicBezTo>
                  <a:pt x="6705141" y="2837521"/>
                  <a:pt x="6734933" y="2838554"/>
                  <a:pt x="6764055" y="2843408"/>
                </a:cubicBezTo>
                <a:cubicBezTo>
                  <a:pt x="6839613" y="2856001"/>
                  <a:pt x="6809227" y="2853446"/>
                  <a:pt x="6876789" y="2868460"/>
                </a:cubicBezTo>
                <a:cubicBezTo>
                  <a:pt x="6929311" y="2880132"/>
                  <a:pt x="6960186" y="2884447"/>
                  <a:pt x="7014576" y="2893512"/>
                </a:cubicBezTo>
                <a:cubicBezTo>
                  <a:pt x="7039628" y="2901863"/>
                  <a:pt x="7064113" y="2912159"/>
                  <a:pt x="7089732" y="2918564"/>
                </a:cubicBezTo>
                <a:cubicBezTo>
                  <a:pt x="7114371" y="2924724"/>
                  <a:pt x="7139900" y="2926547"/>
                  <a:pt x="7164888" y="2931090"/>
                </a:cubicBezTo>
                <a:cubicBezTo>
                  <a:pt x="7185835" y="2934898"/>
                  <a:pt x="7206641" y="2939441"/>
                  <a:pt x="7227518" y="2943616"/>
                </a:cubicBezTo>
                <a:cubicBezTo>
                  <a:pt x="7316819" y="2988266"/>
                  <a:pt x="7238915" y="2955916"/>
                  <a:pt x="7365304" y="2981194"/>
                </a:cubicBezTo>
                <a:cubicBezTo>
                  <a:pt x="7479614" y="3004056"/>
                  <a:pt x="7275156" y="2991957"/>
                  <a:pt x="7503091" y="3018773"/>
                </a:cubicBezTo>
                <a:lnTo>
                  <a:pt x="7716033" y="3043825"/>
                </a:lnTo>
                <a:cubicBezTo>
                  <a:pt x="7796695" y="3063991"/>
                  <a:pt x="7786988" y="3064291"/>
                  <a:pt x="7903924" y="3068877"/>
                </a:cubicBezTo>
                <a:cubicBezTo>
                  <a:pt x="8070862" y="3075424"/>
                  <a:pt x="8237951" y="3077228"/>
                  <a:pt x="8404965" y="3081403"/>
                </a:cubicBezTo>
                <a:cubicBezTo>
                  <a:pt x="8459244" y="3085578"/>
                  <a:pt x="8513662" y="3088230"/>
                  <a:pt x="8567803" y="3093929"/>
                </a:cubicBezTo>
                <a:cubicBezTo>
                  <a:pt x="8593061" y="3096588"/>
                  <a:pt x="8617817" y="3102863"/>
                  <a:pt x="8642959" y="3106455"/>
                </a:cubicBezTo>
                <a:cubicBezTo>
                  <a:pt x="8676283" y="3111216"/>
                  <a:pt x="8709764" y="3114806"/>
                  <a:pt x="8743167" y="3118981"/>
                </a:cubicBezTo>
                <a:lnTo>
                  <a:pt x="9281787" y="3106455"/>
                </a:lnTo>
                <a:cubicBezTo>
                  <a:pt x="9307163" y="3105419"/>
                  <a:pt x="9331742" y="3097079"/>
                  <a:pt x="9356943" y="3093929"/>
                </a:cubicBezTo>
                <a:cubicBezTo>
                  <a:pt x="9398581" y="3088724"/>
                  <a:pt x="9440450" y="3085578"/>
                  <a:pt x="9482203" y="3081403"/>
                </a:cubicBezTo>
                <a:cubicBezTo>
                  <a:pt x="9523653" y="3064823"/>
                  <a:pt x="9543138" y="3055607"/>
                  <a:pt x="9582411" y="3043825"/>
                </a:cubicBezTo>
                <a:cubicBezTo>
                  <a:pt x="9611526" y="3035091"/>
                  <a:pt x="9640978" y="3027507"/>
                  <a:pt x="9670093" y="3018773"/>
                </a:cubicBezTo>
                <a:cubicBezTo>
                  <a:pt x="9758045" y="2992387"/>
                  <a:pt x="9645953" y="3022644"/>
                  <a:pt x="9770302" y="2981194"/>
                </a:cubicBezTo>
                <a:cubicBezTo>
                  <a:pt x="9786634" y="2975750"/>
                  <a:pt x="9803853" y="2973397"/>
                  <a:pt x="9820406" y="2968668"/>
                </a:cubicBezTo>
                <a:cubicBezTo>
                  <a:pt x="9833102" y="2965041"/>
                  <a:pt x="9845458" y="2960317"/>
                  <a:pt x="9857984" y="2956142"/>
                </a:cubicBezTo>
                <a:cubicBezTo>
                  <a:pt x="9945433" y="2868693"/>
                  <a:pt x="9848544" y="2954379"/>
                  <a:pt x="9933140" y="2906038"/>
                </a:cubicBezTo>
                <a:cubicBezTo>
                  <a:pt x="9951266" y="2895680"/>
                  <a:pt x="9964995" y="2878599"/>
                  <a:pt x="9983244" y="2868460"/>
                </a:cubicBezTo>
                <a:cubicBezTo>
                  <a:pt x="10002899" y="2857540"/>
                  <a:pt x="10025763" y="2853464"/>
                  <a:pt x="10045874" y="2843408"/>
                </a:cubicBezTo>
                <a:cubicBezTo>
                  <a:pt x="10110220" y="2811235"/>
                  <a:pt x="10061642" y="2819618"/>
                  <a:pt x="10133556" y="2768252"/>
                </a:cubicBezTo>
                <a:cubicBezTo>
                  <a:pt x="10144300" y="2760577"/>
                  <a:pt x="10159325" y="2761631"/>
                  <a:pt x="10171135" y="2755726"/>
                </a:cubicBezTo>
                <a:cubicBezTo>
                  <a:pt x="10192911" y="2744838"/>
                  <a:pt x="10213225" y="2731219"/>
                  <a:pt x="10233765" y="2718148"/>
                </a:cubicBezTo>
                <a:cubicBezTo>
                  <a:pt x="10261665" y="2700393"/>
                  <a:pt x="10329644" y="2655650"/>
                  <a:pt x="10359025" y="2630466"/>
                </a:cubicBezTo>
                <a:cubicBezTo>
                  <a:pt x="10443415" y="2558131"/>
                  <a:pt x="10351127" y="2623205"/>
                  <a:pt x="10434181" y="2567836"/>
                </a:cubicBezTo>
                <a:cubicBezTo>
                  <a:pt x="10446707" y="2551134"/>
                  <a:pt x="10458173" y="2533582"/>
                  <a:pt x="10471759" y="2517731"/>
                </a:cubicBezTo>
                <a:cubicBezTo>
                  <a:pt x="10483287" y="2504281"/>
                  <a:pt x="10497996" y="2493762"/>
                  <a:pt x="10509337" y="2480153"/>
                </a:cubicBezTo>
                <a:cubicBezTo>
                  <a:pt x="10518975" y="2468588"/>
                  <a:pt x="10525639" y="2454825"/>
                  <a:pt x="10534389" y="2442575"/>
                </a:cubicBezTo>
                <a:cubicBezTo>
                  <a:pt x="10546523" y="2425587"/>
                  <a:pt x="10558381" y="2408322"/>
                  <a:pt x="10571967" y="2392471"/>
                </a:cubicBezTo>
                <a:cubicBezTo>
                  <a:pt x="10583495" y="2379021"/>
                  <a:pt x="10597019" y="2367419"/>
                  <a:pt x="10609545" y="2354893"/>
                </a:cubicBezTo>
                <a:cubicBezTo>
                  <a:pt x="10613720" y="2342367"/>
                  <a:pt x="10615278" y="2328637"/>
                  <a:pt x="10622071" y="2317315"/>
                </a:cubicBezTo>
                <a:cubicBezTo>
                  <a:pt x="10628147" y="2307188"/>
                  <a:pt x="10639438" y="2301230"/>
                  <a:pt x="10647124" y="2292263"/>
                </a:cubicBezTo>
                <a:cubicBezTo>
                  <a:pt x="10679657" y="2254309"/>
                  <a:pt x="10723369" y="2197611"/>
                  <a:pt x="10747332" y="2154477"/>
                </a:cubicBezTo>
                <a:cubicBezTo>
                  <a:pt x="10753744" y="2142935"/>
                  <a:pt x="10755222" y="2129262"/>
                  <a:pt x="10759858" y="2116899"/>
                </a:cubicBezTo>
                <a:cubicBezTo>
                  <a:pt x="10767753" y="2095845"/>
                  <a:pt x="10774854" y="2074379"/>
                  <a:pt x="10784910" y="2054268"/>
                </a:cubicBezTo>
                <a:cubicBezTo>
                  <a:pt x="10795798" y="2032492"/>
                  <a:pt x="10812413" y="2013802"/>
                  <a:pt x="10822488" y="1991638"/>
                </a:cubicBezTo>
                <a:cubicBezTo>
                  <a:pt x="10833415" y="1967598"/>
                  <a:pt x="10837138" y="1940754"/>
                  <a:pt x="10847540" y="1916482"/>
                </a:cubicBezTo>
                <a:cubicBezTo>
                  <a:pt x="10887167" y="1824019"/>
                  <a:pt x="10886313" y="1831382"/>
                  <a:pt x="10935222" y="1766170"/>
                </a:cubicBezTo>
                <a:cubicBezTo>
                  <a:pt x="11008331" y="1546843"/>
                  <a:pt x="10915602" y="1820127"/>
                  <a:pt x="10985326" y="1628384"/>
                </a:cubicBezTo>
                <a:cubicBezTo>
                  <a:pt x="10994351" y="1603566"/>
                  <a:pt x="10998568" y="1576847"/>
                  <a:pt x="11010378" y="1553227"/>
                </a:cubicBezTo>
                <a:cubicBezTo>
                  <a:pt x="11027079" y="1519824"/>
                  <a:pt x="11051424" y="1489249"/>
                  <a:pt x="11060482" y="1453019"/>
                </a:cubicBezTo>
                <a:cubicBezTo>
                  <a:pt x="11070356" y="1413524"/>
                  <a:pt x="11072054" y="1401285"/>
                  <a:pt x="11085535" y="1365337"/>
                </a:cubicBezTo>
                <a:cubicBezTo>
                  <a:pt x="11093430" y="1344284"/>
                  <a:pt x="11103104" y="1323910"/>
                  <a:pt x="11110587" y="1302707"/>
                </a:cubicBezTo>
                <a:cubicBezTo>
                  <a:pt x="11128165" y="1252903"/>
                  <a:pt x="11143340" y="1202277"/>
                  <a:pt x="11160691" y="1152394"/>
                </a:cubicBezTo>
                <a:cubicBezTo>
                  <a:pt x="11176746" y="1106235"/>
                  <a:pt x="11193635" y="1060367"/>
                  <a:pt x="11210795" y="1014608"/>
                </a:cubicBezTo>
                <a:cubicBezTo>
                  <a:pt x="11218690" y="993555"/>
                  <a:pt x="11228737" y="973309"/>
                  <a:pt x="11235847" y="951978"/>
                </a:cubicBezTo>
                <a:cubicBezTo>
                  <a:pt x="11298578" y="763786"/>
                  <a:pt x="11221338" y="999133"/>
                  <a:pt x="11285951" y="789140"/>
                </a:cubicBezTo>
                <a:cubicBezTo>
                  <a:pt x="11293717" y="763901"/>
                  <a:pt x="11299194" y="737603"/>
                  <a:pt x="11311003" y="713984"/>
                </a:cubicBezTo>
                <a:cubicBezTo>
                  <a:pt x="11319354" y="697282"/>
                  <a:pt x="11329499" y="681363"/>
                  <a:pt x="11336055" y="663879"/>
                </a:cubicBezTo>
                <a:cubicBezTo>
                  <a:pt x="11342100" y="647760"/>
                  <a:pt x="11343137" y="630107"/>
                  <a:pt x="11348581" y="613775"/>
                </a:cubicBezTo>
                <a:cubicBezTo>
                  <a:pt x="11355691" y="592444"/>
                  <a:pt x="11365282" y="572022"/>
                  <a:pt x="11373633" y="551145"/>
                </a:cubicBezTo>
                <a:cubicBezTo>
                  <a:pt x="11398105" y="379838"/>
                  <a:pt x="11367070" y="531068"/>
                  <a:pt x="11411211" y="413359"/>
                </a:cubicBezTo>
                <a:cubicBezTo>
                  <a:pt x="11417256" y="397240"/>
                  <a:pt x="11417692" y="379374"/>
                  <a:pt x="11423737" y="363255"/>
                </a:cubicBezTo>
                <a:cubicBezTo>
                  <a:pt x="11442796" y="312431"/>
                  <a:pt x="11486367" y="212942"/>
                  <a:pt x="11486367" y="212942"/>
                </a:cubicBezTo>
                <a:cubicBezTo>
                  <a:pt x="11490542" y="187890"/>
                  <a:pt x="11490862" y="161880"/>
                  <a:pt x="11498893" y="137786"/>
                </a:cubicBezTo>
                <a:cubicBezTo>
                  <a:pt x="11503654" y="123504"/>
                  <a:pt x="11518659" y="114304"/>
                  <a:pt x="11523945" y="100208"/>
                </a:cubicBezTo>
                <a:cubicBezTo>
                  <a:pt x="11531420" y="80273"/>
                  <a:pt x="11536471" y="37578"/>
                  <a:pt x="11536471" y="375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E870AE3-6FA1-4A90-A990-CE9DBFEF0F0C}"/>
                  </a:ext>
                </a:extLst>
              </p:cNvPr>
              <p:cNvSpPr txBox="1"/>
              <p:nvPr/>
            </p:nvSpPr>
            <p:spPr>
              <a:xfrm>
                <a:off x="36428" y="1128961"/>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33" name="文本框 32">
                <a:extLst>
                  <a:ext uri="{FF2B5EF4-FFF2-40B4-BE49-F238E27FC236}">
                    <a16:creationId xmlns:a16="http://schemas.microsoft.com/office/drawing/2014/main" id="{5E870AE3-6FA1-4A90-A990-CE9DBFEF0F0C}"/>
                  </a:ext>
                </a:extLst>
              </p:cNvPr>
              <p:cNvSpPr txBox="1">
                <a:spLocks noRot="1" noChangeAspect="1" noMove="1" noResize="1" noEditPoints="1" noAdjustHandles="1" noChangeArrowheads="1" noChangeShapeType="1" noTextEdit="1"/>
              </p:cNvSpPr>
              <p:nvPr/>
            </p:nvSpPr>
            <p:spPr>
              <a:xfrm>
                <a:off x="36428" y="1128961"/>
                <a:ext cx="1403290" cy="461665"/>
              </a:xfrm>
              <a:prstGeom prst="rect">
                <a:avLst/>
              </a:prstGeom>
              <a:blipFill>
                <a:blip r:embed="rId5"/>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1F68349F-4177-425B-AD8F-3B16159C2A64}"/>
                  </a:ext>
                </a:extLst>
              </p:cNvPr>
              <p:cNvSpPr/>
              <p:nvPr/>
            </p:nvSpPr>
            <p:spPr>
              <a:xfrm>
                <a:off x="-18677" y="1576172"/>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34" name="矩形 33">
                <a:extLst>
                  <a:ext uri="{FF2B5EF4-FFF2-40B4-BE49-F238E27FC236}">
                    <a16:creationId xmlns:a16="http://schemas.microsoft.com/office/drawing/2014/main" id="{1F68349F-4177-425B-AD8F-3B16159C2A64}"/>
                  </a:ext>
                </a:extLst>
              </p:cNvPr>
              <p:cNvSpPr>
                <a:spLocks noRot="1" noChangeAspect="1" noMove="1" noResize="1" noEditPoints="1" noAdjustHandles="1" noChangeArrowheads="1" noChangeShapeType="1" noTextEdit="1"/>
              </p:cNvSpPr>
              <p:nvPr/>
            </p:nvSpPr>
            <p:spPr>
              <a:xfrm>
                <a:off x="-18677" y="1576172"/>
                <a:ext cx="706475" cy="369332"/>
              </a:xfrm>
              <a:prstGeom prst="rect">
                <a:avLst/>
              </a:prstGeom>
              <a:blipFill>
                <a:blip r:embed="rId6"/>
                <a:stretch>
                  <a:fillRect b="-5000"/>
                </a:stretch>
              </a:blipFill>
            </p:spPr>
            <p:txBody>
              <a:bodyPr/>
              <a:lstStyle/>
              <a:p>
                <a:r>
                  <a:rPr lang="en-US">
                    <a:noFill/>
                  </a:rPr>
                  <a:t> </a:t>
                </a:r>
              </a:p>
            </p:txBody>
          </p:sp>
        </mc:Fallback>
      </mc:AlternateContent>
      <p:cxnSp>
        <p:nvCxnSpPr>
          <p:cNvPr id="35" name="直接连接符 34">
            <a:extLst>
              <a:ext uri="{FF2B5EF4-FFF2-40B4-BE49-F238E27FC236}">
                <a16:creationId xmlns:a16="http://schemas.microsoft.com/office/drawing/2014/main" id="{DE89FFFD-041F-48F0-83E9-A1999807714A}"/>
              </a:ext>
            </a:extLst>
          </p:cNvPr>
          <p:cNvCxnSpPr>
            <a:cxnSpLocks/>
          </p:cNvCxnSpPr>
          <p:nvPr/>
        </p:nvCxnSpPr>
        <p:spPr>
          <a:xfrm>
            <a:off x="738073" y="2842620"/>
            <a:ext cx="0" cy="311557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4779595-4DCF-4227-8502-3826C91F881C}"/>
                  </a:ext>
                </a:extLst>
              </p:cNvPr>
              <p:cNvSpPr txBox="1"/>
              <p:nvPr/>
            </p:nvSpPr>
            <p:spPr>
              <a:xfrm>
                <a:off x="473103"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36" name="文本框 35">
                <a:extLst>
                  <a:ext uri="{FF2B5EF4-FFF2-40B4-BE49-F238E27FC236}">
                    <a16:creationId xmlns:a16="http://schemas.microsoft.com/office/drawing/2014/main" id="{34779595-4DCF-4227-8502-3826C91F881C}"/>
                  </a:ext>
                </a:extLst>
              </p:cNvPr>
              <p:cNvSpPr txBox="1">
                <a:spLocks noRot="1" noChangeAspect="1" noMove="1" noResize="1" noEditPoints="1" noAdjustHandles="1" noChangeArrowheads="1" noChangeShapeType="1" noTextEdit="1"/>
              </p:cNvSpPr>
              <p:nvPr/>
            </p:nvSpPr>
            <p:spPr>
              <a:xfrm>
                <a:off x="473103" y="5997839"/>
                <a:ext cx="429390" cy="470000"/>
              </a:xfrm>
              <a:prstGeom prst="rect">
                <a:avLst/>
              </a:prstGeom>
              <a:blipFill>
                <a:blip r:embed="rId7"/>
                <a:stretch>
                  <a:fillRect l="-4286" r="-17143" b="-9091"/>
                </a:stretch>
              </a:blipFill>
            </p:spPr>
            <p:txBody>
              <a:bodyPr/>
              <a:lstStyle/>
              <a:p>
                <a:r>
                  <a:rPr lang="en-US">
                    <a:noFill/>
                  </a:rPr>
                  <a:t> </a:t>
                </a:r>
              </a:p>
            </p:txBody>
          </p:sp>
        </mc:Fallback>
      </mc:AlternateContent>
      <p:grpSp>
        <p:nvGrpSpPr>
          <p:cNvPr id="37" name="组合 36">
            <a:extLst>
              <a:ext uri="{FF2B5EF4-FFF2-40B4-BE49-F238E27FC236}">
                <a16:creationId xmlns:a16="http://schemas.microsoft.com/office/drawing/2014/main" id="{3C67A763-1BB6-4E2F-9E96-E2CF426CC2FC}"/>
              </a:ext>
            </a:extLst>
          </p:cNvPr>
          <p:cNvGrpSpPr/>
          <p:nvPr/>
        </p:nvGrpSpPr>
        <p:grpSpPr>
          <a:xfrm>
            <a:off x="484962" y="1903160"/>
            <a:ext cx="1145470" cy="1032439"/>
            <a:chOff x="7288167" y="497747"/>
            <a:chExt cx="1727022" cy="2278756"/>
          </a:xfrm>
        </p:grpSpPr>
        <p:sp>
          <p:nvSpPr>
            <p:cNvPr id="38" name="椭圆 37">
              <a:extLst>
                <a:ext uri="{FF2B5EF4-FFF2-40B4-BE49-F238E27FC236}">
                  <a16:creationId xmlns:a16="http://schemas.microsoft.com/office/drawing/2014/main" id="{092C3B77-622F-4A32-B7C6-06BB729EC71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4757A764-BFBD-4DE9-976A-657600F3E32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42159A2-B19B-49B5-8C61-43EC35F76640}"/>
                  </a:ext>
                </a:extLst>
              </p:cNvPr>
              <p:cNvSpPr txBox="1"/>
              <p:nvPr/>
            </p:nvSpPr>
            <p:spPr>
              <a:xfrm>
                <a:off x="1415737"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40" name="文本框 39">
                <a:extLst>
                  <a:ext uri="{FF2B5EF4-FFF2-40B4-BE49-F238E27FC236}">
                    <a16:creationId xmlns:a16="http://schemas.microsoft.com/office/drawing/2014/main" id="{B42159A2-B19B-49B5-8C61-43EC35F76640}"/>
                  </a:ext>
                </a:extLst>
              </p:cNvPr>
              <p:cNvSpPr txBox="1">
                <a:spLocks noRot="1" noChangeAspect="1" noMove="1" noResize="1" noEditPoints="1" noAdjustHandles="1" noChangeArrowheads="1" noChangeShapeType="1" noTextEdit="1"/>
              </p:cNvSpPr>
              <p:nvPr/>
            </p:nvSpPr>
            <p:spPr>
              <a:xfrm>
                <a:off x="1415737" y="5997839"/>
                <a:ext cx="429390" cy="470000"/>
              </a:xfrm>
              <a:prstGeom prst="rect">
                <a:avLst/>
              </a:prstGeom>
              <a:blipFill>
                <a:blip r:embed="rId8"/>
                <a:stretch>
                  <a:fillRect l="-4225" r="-15493" b="-9091"/>
                </a:stretch>
              </a:blipFill>
            </p:spPr>
            <p:txBody>
              <a:bodyPr/>
              <a:lstStyle/>
              <a:p>
                <a:r>
                  <a:rPr lang="en-US">
                    <a:noFill/>
                  </a:rPr>
                  <a:t> </a:t>
                </a:r>
              </a:p>
            </p:txBody>
          </p:sp>
        </mc:Fallback>
      </mc:AlternateContent>
      <p:cxnSp>
        <p:nvCxnSpPr>
          <p:cNvPr id="41" name="直接连接符 40">
            <a:extLst>
              <a:ext uri="{FF2B5EF4-FFF2-40B4-BE49-F238E27FC236}">
                <a16:creationId xmlns:a16="http://schemas.microsoft.com/office/drawing/2014/main" id="{A456F396-D9C3-4C23-BF82-268BEA3B7B4A}"/>
              </a:ext>
            </a:extLst>
          </p:cNvPr>
          <p:cNvCxnSpPr>
            <a:cxnSpLocks/>
            <a:stCxn id="32" idx="17"/>
          </p:cNvCxnSpPr>
          <p:nvPr/>
        </p:nvCxnSpPr>
        <p:spPr>
          <a:xfrm flipH="1">
            <a:off x="1630432" y="3344449"/>
            <a:ext cx="10478" cy="261374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C030961-F584-4E42-819A-F03A9E81033E}"/>
              </a:ext>
            </a:extLst>
          </p:cNvPr>
          <p:cNvGrpSpPr/>
          <p:nvPr/>
        </p:nvGrpSpPr>
        <p:grpSpPr>
          <a:xfrm>
            <a:off x="1328651" y="2419380"/>
            <a:ext cx="1366409" cy="1032439"/>
            <a:chOff x="7288167" y="497747"/>
            <a:chExt cx="1727022" cy="2278756"/>
          </a:xfrm>
        </p:grpSpPr>
        <p:sp>
          <p:nvSpPr>
            <p:cNvPr id="43" name="椭圆 42">
              <a:extLst>
                <a:ext uri="{FF2B5EF4-FFF2-40B4-BE49-F238E27FC236}">
                  <a16:creationId xmlns:a16="http://schemas.microsoft.com/office/drawing/2014/main" id="{71921CB3-1B1D-4783-88CD-0CE0CECE2D2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F7F083BE-D080-431A-9444-08AF4E8BE9F9}"/>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0D82C814-D7D0-46C7-95F6-A5827923C0DC}"/>
                  </a:ext>
                </a:extLst>
              </p:cNvPr>
              <p:cNvSpPr txBox="1"/>
              <p:nvPr/>
            </p:nvSpPr>
            <p:spPr>
              <a:xfrm>
                <a:off x="3275927" y="6072995"/>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45" name="文本框 44">
                <a:extLst>
                  <a:ext uri="{FF2B5EF4-FFF2-40B4-BE49-F238E27FC236}">
                    <a16:creationId xmlns:a16="http://schemas.microsoft.com/office/drawing/2014/main" id="{0D82C814-D7D0-46C7-95F6-A5827923C0DC}"/>
                  </a:ext>
                </a:extLst>
              </p:cNvPr>
              <p:cNvSpPr txBox="1">
                <a:spLocks noRot="1" noChangeAspect="1" noMove="1" noResize="1" noEditPoints="1" noAdjustHandles="1" noChangeArrowheads="1" noChangeShapeType="1" noTextEdit="1"/>
              </p:cNvSpPr>
              <p:nvPr/>
            </p:nvSpPr>
            <p:spPr>
              <a:xfrm>
                <a:off x="3275927" y="6072995"/>
                <a:ext cx="429390" cy="470000"/>
              </a:xfrm>
              <a:prstGeom prst="rect">
                <a:avLst/>
              </a:prstGeom>
              <a:blipFill>
                <a:blip r:embed="rId9"/>
                <a:stretch>
                  <a:fillRect l="-4225" r="-15493" b="-10390"/>
                </a:stretch>
              </a:blipFill>
            </p:spPr>
            <p:txBody>
              <a:bodyPr/>
              <a:lstStyle/>
              <a:p>
                <a:r>
                  <a:rPr lang="en-US">
                    <a:noFill/>
                  </a:rPr>
                  <a:t> </a:t>
                </a:r>
              </a:p>
            </p:txBody>
          </p:sp>
        </mc:Fallback>
      </mc:AlternateContent>
      <p:cxnSp>
        <p:nvCxnSpPr>
          <p:cNvPr id="46" name="直接连接符 45">
            <a:extLst>
              <a:ext uri="{FF2B5EF4-FFF2-40B4-BE49-F238E27FC236}">
                <a16:creationId xmlns:a16="http://schemas.microsoft.com/office/drawing/2014/main" id="{1E534DB3-CFDC-45AF-BA3A-4A4E84FACE1D}"/>
              </a:ext>
            </a:extLst>
          </p:cNvPr>
          <p:cNvCxnSpPr>
            <a:cxnSpLocks/>
            <a:stCxn id="32" idx="45"/>
          </p:cNvCxnSpPr>
          <p:nvPr/>
        </p:nvCxnSpPr>
        <p:spPr>
          <a:xfrm>
            <a:off x="3532340" y="4296427"/>
            <a:ext cx="0" cy="1661766"/>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F6ED4AAB-6AF2-4A5F-9914-FB68570A98D0}"/>
              </a:ext>
            </a:extLst>
          </p:cNvPr>
          <p:cNvGrpSpPr/>
          <p:nvPr/>
        </p:nvGrpSpPr>
        <p:grpSpPr>
          <a:xfrm>
            <a:off x="3156734" y="3344449"/>
            <a:ext cx="1366409" cy="1032439"/>
            <a:chOff x="7288167" y="497747"/>
            <a:chExt cx="1727022" cy="2278756"/>
          </a:xfrm>
        </p:grpSpPr>
        <p:sp>
          <p:nvSpPr>
            <p:cNvPr id="49" name="椭圆 48">
              <a:extLst>
                <a:ext uri="{FF2B5EF4-FFF2-40B4-BE49-F238E27FC236}">
                  <a16:creationId xmlns:a16="http://schemas.microsoft.com/office/drawing/2014/main" id="{D544DE36-4183-418C-8FB2-0135FA182D4B}"/>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文本框 49">
              <a:extLst>
                <a:ext uri="{FF2B5EF4-FFF2-40B4-BE49-F238E27FC236}">
                  <a16:creationId xmlns:a16="http://schemas.microsoft.com/office/drawing/2014/main" id="{F580062A-7F05-46BB-BEF9-C2BFAE81145C}"/>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04A894F-72DC-4141-99A8-3AFBC8BB2B70}"/>
                  </a:ext>
                </a:extLst>
              </p:cNvPr>
              <p:cNvSpPr txBox="1"/>
              <p:nvPr/>
            </p:nvSpPr>
            <p:spPr>
              <a:xfrm>
                <a:off x="6632158"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52" name="文本框 51">
                <a:extLst>
                  <a:ext uri="{FF2B5EF4-FFF2-40B4-BE49-F238E27FC236}">
                    <a16:creationId xmlns:a16="http://schemas.microsoft.com/office/drawing/2014/main" id="{004A894F-72DC-4141-99A8-3AFBC8BB2B70}"/>
                  </a:ext>
                </a:extLst>
              </p:cNvPr>
              <p:cNvSpPr txBox="1">
                <a:spLocks noRot="1" noChangeAspect="1" noMove="1" noResize="1" noEditPoints="1" noAdjustHandles="1" noChangeArrowheads="1" noChangeShapeType="1" noTextEdit="1"/>
              </p:cNvSpPr>
              <p:nvPr/>
            </p:nvSpPr>
            <p:spPr>
              <a:xfrm>
                <a:off x="6632158" y="5997839"/>
                <a:ext cx="429390" cy="470000"/>
              </a:xfrm>
              <a:prstGeom prst="rect">
                <a:avLst/>
              </a:prstGeom>
              <a:blipFill>
                <a:blip r:embed="rId10"/>
                <a:stretch>
                  <a:fillRect l="-4286" r="-17143" b="-9091"/>
                </a:stretch>
              </a:blipFill>
            </p:spPr>
            <p:txBody>
              <a:bodyPr/>
              <a:lstStyle/>
              <a:p>
                <a:r>
                  <a:rPr lang="en-US">
                    <a:noFill/>
                  </a:rPr>
                  <a:t> </a:t>
                </a:r>
              </a:p>
            </p:txBody>
          </p:sp>
        </mc:Fallback>
      </mc:AlternateContent>
      <p:grpSp>
        <p:nvGrpSpPr>
          <p:cNvPr id="53" name="组合 52">
            <a:extLst>
              <a:ext uri="{FF2B5EF4-FFF2-40B4-BE49-F238E27FC236}">
                <a16:creationId xmlns:a16="http://schemas.microsoft.com/office/drawing/2014/main" id="{062E2C32-7840-472B-B540-6DDB5E80F0D3}"/>
              </a:ext>
            </a:extLst>
          </p:cNvPr>
          <p:cNvGrpSpPr/>
          <p:nvPr/>
        </p:nvGrpSpPr>
        <p:grpSpPr>
          <a:xfrm>
            <a:off x="6456095" y="4456285"/>
            <a:ext cx="1366409" cy="1032439"/>
            <a:chOff x="7288167" y="497747"/>
            <a:chExt cx="1727022" cy="2278756"/>
          </a:xfrm>
        </p:grpSpPr>
        <p:sp>
          <p:nvSpPr>
            <p:cNvPr id="54" name="椭圆 53">
              <a:extLst>
                <a:ext uri="{FF2B5EF4-FFF2-40B4-BE49-F238E27FC236}">
                  <a16:creationId xmlns:a16="http://schemas.microsoft.com/office/drawing/2014/main" id="{798C3B88-5A6A-4B78-BF87-D57A3274674F}"/>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54">
              <a:extLst>
                <a:ext uri="{FF2B5EF4-FFF2-40B4-BE49-F238E27FC236}">
                  <a16:creationId xmlns:a16="http://schemas.microsoft.com/office/drawing/2014/main" id="{5EAF50F6-9019-4545-BD51-1C56FBCF6DB1}"/>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56" name="直接连接符 55">
            <a:extLst>
              <a:ext uri="{FF2B5EF4-FFF2-40B4-BE49-F238E27FC236}">
                <a16:creationId xmlns:a16="http://schemas.microsoft.com/office/drawing/2014/main" id="{0C45B07F-58F5-4EE3-A204-2DDD464EC056}"/>
              </a:ext>
            </a:extLst>
          </p:cNvPr>
          <p:cNvCxnSpPr>
            <a:cxnSpLocks/>
            <a:endCxn id="52" idx="0"/>
          </p:cNvCxnSpPr>
          <p:nvPr/>
        </p:nvCxnSpPr>
        <p:spPr>
          <a:xfrm flipH="1">
            <a:off x="6846853" y="5450507"/>
            <a:ext cx="2088" cy="547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E8E60FC-378C-416F-8147-F22938AC85F9}"/>
                  </a:ext>
                </a:extLst>
              </p:cNvPr>
              <p:cNvSpPr txBox="1"/>
              <p:nvPr/>
            </p:nvSpPr>
            <p:spPr>
              <a:xfrm>
                <a:off x="11235121" y="6111630"/>
                <a:ext cx="429390"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58" name="文本框 57">
                <a:extLst>
                  <a:ext uri="{FF2B5EF4-FFF2-40B4-BE49-F238E27FC236}">
                    <a16:creationId xmlns:a16="http://schemas.microsoft.com/office/drawing/2014/main" id="{0E8E60FC-378C-416F-8147-F22938AC85F9}"/>
                  </a:ext>
                </a:extLst>
              </p:cNvPr>
              <p:cNvSpPr txBox="1">
                <a:spLocks noRot="1" noChangeAspect="1" noMove="1" noResize="1" noEditPoints="1" noAdjustHandles="1" noChangeArrowheads="1" noChangeShapeType="1" noTextEdit="1"/>
              </p:cNvSpPr>
              <p:nvPr/>
            </p:nvSpPr>
            <p:spPr>
              <a:xfrm>
                <a:off x="11235121" y="6111630"/>
                <a:ext cx="429390" cy="468975"/>
              </a:xfrm>
              <a:prstGeom prst="rect">
                <a:avLst/>
              </a:prstGeom>
              <a:blipFill>
                <a:blip r:embed="rId11"/>
                <a:stretch>
                  <a:fillRect l="-4286" r="-17143" b="-9211"/>
                </a:stretch>
              </a:blipFill>
            </p:spPr>
            <p:txBody>
              <a:bodyPr/>
              <a:lstStyle/>
              <a:p>
                <a:r>
                  <a:rPr lang="en-US">
                    <a:noFill/>
                  </a:rPr>
                  <a:t> </a:t>
                </a:r>
              </a:p>
            </p:txBody>
          </p:sp>
        </mc:Fallback>
      </mc:AlternateContent>
      <p:cxnSp>
        <p:nvCxnSpPr>
          <p:cNvPr id="59" name="直接连接符 58">
            <a:extLst>
              <a:ext uri="{FF2B5EF4-FFF2-40B4-BE49-F238E27FC236}">
                <a16:creationId xmlns:a16="http://schemas.microsoft.com/office/drawing/2014/main" id="{354A01C7-97E4-46B3-AC69-71270082AAE5}"/>
              </a:ext>
            </a:extLst>
          </p:cNvPr>
          <p:cNvCxnSpPr>
            <a:cxnSpLocks/>
            <a:stCxn id="32" idx="131"/>
          </p:cNvCxnSpPr>
          <p:nvPr/>
        </p:nvCxnSpPr>
        <p:spPr>
          <a:xfrm flipH="1">
            <a:off x="11475873" y="4484318"/>
            <a:ext cx="35546" cy="148921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F7C16175-A8A1-49CD-BBBB-DAF03169F944}"/>
                  </a:ext>
                </a:extLst>
              </p:cNvPr>
              <p:cNvSpPr/>
              <p:nvPr/>
            </p:nvSpPr>
            <p:spPr>
              <a:xfrm>
                <a:off x="941530" y="5044258"/>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1" name="矩形 60">
                <a:extLst>
                  <a:ext uri="{FF2B5EF4-FFF2-40B4-BE49-F238E27FC236}">
                    <a16:creationId xmlns:a16="http://schemas.microsoft.com/office/drawing/2014/main" id="{F7C16175-A8A1-49CD-BBBB-DAF03169F944}"/>
                  </a:ext>
                </a:extLst>
              </p:cNvPr>
              <p:cNvSpPr>
                <a:spLocks noRot="1" noChangeAspect="1" noMove="1" noResize="1" noEditPoints="1" noAdjustHandles="1" noChangeArrowheads="1" noChangeShapeType="1" noTextEdit="1"/>
              </p:cNvSpPr>
              <p:nvPr/>
            </p:nvSpPr>
            <p:spPr>
              <a:xfrm>
                <a:off x="941530" y="5044258"/>
                <a:ext cx="361766" cy="369332"/>
              </a:xfrm>
              <a:prstGeom prst="rect">
                <a:avLst/>
              </a:prstGeom>
              <a:blipFill>
                <a:blip r:embed="rId12"/>
                <a:stretch>
                  <a:fillRect/>
                </a:stretch>
              </a:blipFill>
            </p:spPr>
            <p:txBody>
              <a:bodyPr/>
              <a:lstStyle/>
              <a:p>
                <a:r>
                  <a:rPr lang="en-US">
                    <a:noFill/>
                  </a:rPr>
                  <a:t> </a:t>
                </a:r>
              </a:p>
            </p:txBody>
          </p:sp>
        </mc:Fallback>
      </mc:AlternateContent>
      <p:sp>
        <p:nvSpPr>
          <p:cNvPr id="62" name="箭头: 上 61">
            <a:extLst>
              <a:ext uri="{FF2B5EF4-FFF2-40B4-BE49-F238E27FC236}">
                <a16:creationId xmlns:a16="http://schemas.microsoft.com/office/drawing/2014/main" id="{C7057433-32D7-4BF7-B930-A19A7F0C7947}"/>
              </a:ext>
            </a:extLst>
          </p:cNvPr>
          <p:cNvSpPr/>
          <p:nvPr/>
        </p:nvSpPr>
        <p:spPr>
          <a:xfrm rot="10800000">
            <a:off x="5805405" y="1866086"/>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A864465-39C2-4C08-92DB-B5BFEC2A8E2F}"/>
                  </a:ext>
                </a:extLst>
              </p:cNvPr>
              <p:cNvSpPr/>
              <p:nvPr/>
            </p:nvSpPr>
            <p:spPr>
              <a:xfrm>
                <a:off x="2326137" y="5081386"/>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3" name="矩形 62">
                <a:extLst>
                  <a:ext uri="{FF2B5EF4-FFF2-40B4-BE49-F238E27FC236}">
                    <a16:creationId xmlns:a16="http://schemas.microsoft.com/office/drawing/2014/main" id="{4A864465-39C2-4C08-92DB-B5BFEC2A8E2F}"/>
                  </a:ext>
                </a:extLst>
              </p:cNvPr>
              <p:cNvSpPr>
                <a:spLocks noRot="1" noChangeAspect="1" noMove="1" noResize="1" noEditPoints="1" noAdjustHandles="1" noChangeArrowheads="1" noChangeShapeType="1" noTextEdit="1"/>
              </p:cNvSpPr>
              <p:nvPr/>
            </p:nvSpPr>
            <p:spPr>
              <a:xfrm>
                <a:off x="2326137" y="5081386"/>
                <a:ext cx="361766" cy="369332"/>
              </a:xfrm>
              <a:prstGeom prst="rect">
                <a:avLst/>
              </a:prstGeom>
              <a:blipFill>
                <a:blip r:embed="rId13"/>
                <a:stretch>
                  <a:fillRect/>
                </a:stretch>
              </a:blipFill>
            </p:spPr>
            <p:txBody>
              <a:bodyPr/>
              <a:lstStyle/>
              <a:p>
                <a:r>
                  <a:rPr lang="en-US">
                    <a:noFill/>
                  </a:rPr>
                  <a:t> </a:t>
                </a:r>
              </a:p>
            </p:txBody>
          </p:sp>
        </mc:Fallback>
      </mc:AlternateContent>
      <p:sp>
        <p:nvSpPr>
          <p:cNvPr id="64" name="箭头: 上 63">
            <a:extLst>
              <a:ext uri="{FF2B5EF4-FFF2-40B4-BE49-F238E27FC236}">
                <a16:creationId xmlns:a16="http://schemas.microsoft.com/office/drawing/2014/main" id="{77104DD0-816D-45DB-A14D-40EA2E2F90F9}"/>
              </a:ext>
            </a:extLst>
          </p:cNvPr>
          <p:cNvSpPr/>
          <p:nvPr/>
        </p:nvSpPr>
        <p:spPr>
          <a:xfrm rot="10800000">
            <a:off x="1238794" y="4912466"/>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EAD17C3E-441E-4950-A48F-71D11A0F7952}"/>
                  </a:ext>
                </a:extLst>
              </p:cNvPr>
              <p:cNvSpPr/>
              <p:nvPr/>
            </p:nvSpPr>
            <p:spPr>
              <a:xfrm>
                <a:off x="4718287" y="5234409"/>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5" name="矩形 64">
                <a:extLst>
                  <a:ext uri="{FF2B5EF4-FFF2-40B4-BE49-F238E27FC236}">
                    <a16:creationId xmlns:a16="http://schemas.microsoft.com/office/drawing/2014/main" id="{EAD17C3E-441E-4950-A48F-71D11A0F7952}"/>
                  </a:ext>
                </a:extLst>
              </p:cNvPr>
              <p:cNvSpPr>
                <a:spLocks noRot="1" noChangeAspect="1" noMove="1" noResize="1" noEditPoints="1" noAdjustHandles="1" noChangeArrowheads="1" noChangeShapeType="1" noTextEdit="1"/>
              </p:cNvSpPr>
              <p:nvPr/>
            </p:nvSpPr>
            <p:spPr>
              <a:xfrm>
                <a:off x="4718287" y="5234409"/>
                <a:ext cx="361766" cy="369332"/>
              </a:xfrm>
              <a:prstGeom prst="rect">
                <a:avLst/>
              </a:prstGeom>
              <a:blipFill>
                <a:blip r:embed="rId14"/>
                <a:stretch>
                  <a:fillRect/>
                </a:stretch>
              </a:blipFill>
            </p:spPr>
            <p:txBody>
              <a:bodyPr/>
              <a:lstStyle/>
              <a:p>
                <a:r>
                  <a:rPr lang="en-US">
                    <a:noFill/>
                  </a:rPr>
                  <a:t> </a:t>
                </a:r>
              </a:p>
            </p:txBody>
          </p:sp>
        </mc:Fallback>
      </mc:AlternateContent>
      <p:sp>
        <p:nvSpPr>
          <p:cNvPr id="66" name="箭头: 上 65">
            <a:extLst>
              <a:ext uri="{FF2B5EF4-FFF2-40B4-BE49-F238E27FC236}">
                <a16:creationId xmlns:a16="http://schemas.microsoft.com/office/drawing/2014/main" id="{DB54C38A-0248-453B-9376-050E34E97852}"/>
              </a:ext>
            </a:extLst>
          </p:cNvPr>
          <p:cNvSpPr/>
          <p:nvPr/>
        </p:nvSpPr>
        <p:spPr>
          <a:xfrm rot="10800000">
            <a:off x="2685734" y="492824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箭头: 上弧形 66">
            <a:extLst>
              <a:ext uri="{FF2B5EF4-FFF2-40B4-BE49-F238E27FC236}">
                <a16:creationId xmlns:a16="http://schemas.microsoft.com/office/drawing/2014/main" id="{ED622DA7-D94F-4704-8777-5A4AE8214513}"/>
              </a:ext>
            </a:extLst>
          </p:cNvPr>
          <p:cNvSpPr/>
          <p:nvPr/>
        </p:nvSpPr>
        <p:spPr>
          <a:xfrm rot="3919001">
            <a:off x="8915926" y="523686"/>
            <a:ext cx="1001709" cy="5756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4147040-216C-49D5-B869-3CE2D53B4480}"/>
                  </a:ext>
                </a:extLst>
              </p:cNvPr>
              <p:cNvSpPr/>
              <p:nvPr/>
            </p:nvSpPr>
            <p:spPr>
              <a:xfrm>
                <a:off x="9675833" y="301012"/>
                <a:ext cx="2286523" cy="369332"/>
              </a:xfrm>
              <a:prstGeom prst="rect">
                <a:avLst/>
              </a:prstGeom>
            </p:spPr>
            <p:txBody>
              <a:bodyPr wrap="none">
                <a:spAutoFit/>
              </a:bodyPr>
              <a:lstStyle/>
              <a:p>
                <a:r>
                  <a:rPr lang="en-US" dirty="0"/>
                  <a:t>damping parameter </a:t>
                </a:r>
                <a14:m>
                  <m:oMath xmlns:m="http://schemas.openxmlformats.org/officeDocument/2006/math">
                    <m:r>
                      <a:rPr lang="en-US" b="1" i="1">
                        <a:latin typeface="Cambria Math" panose="02040503050406030204" pitchFamily="18" charset="0"/>
                        <a:ea typeface="Cambria Math" panose="02040503050406030204" pitchFamily="18" charset="0"/>
                      </a:rPr>
                      <m:t>𝜆</m:t>
                    </m:r>
                  </m:oMath>
                </a14:m>
                <a:endParaRPr lang="en-US" dirty="0"/>
              </a:p>
            </p:txBody>
          </p:sp>
        </mc:Choice>
        <mc:Fallback xmlns="">
          <p:sp>
            <p:nvSpPr>
              <p:cNvPr id="68" name="矩形 67">
                <a:extLst>
                  <a:ext uri="{FF2B5EF4-FFF2-40B4-BE49-F238E27FC236}">
                    <a16:creationId xmlns:a16="http://schemas.microsoft.com/office/drawing/2014/main" id="{84147040-216C-49D5-B869-3CE2D53B4480}"/>
                  </a:ext>
                </a:extLst>
              </p:cNvPr>
              <p:cNvSpPr>
                <a:spLocks noRot="1" noChangeAspect="1" noMove="1" noResize="1" noEditPoints="1" noAdjustHandles="1" noChangeArrowheads="1" noChangeShapeType="1" noTextEdit="1"/>
              </p:cNvSpPr>
              <p:nvPr/>
            </p:nvSpPr>
            <p:spPr>
              <a:xfrm>
                <a:off x="9675833" y="301012"/>
                <a:ext cx="2286523" cy="369332"/>
              </a:xfrm>
              <a:prstGeom prst="rect">
                <a:avLst/>
              </a:prstGeom>
              <a:blipFill>
                <a:blip r:embed="rId15"/>
                <a:stretch>
                  <a:fillRect l="-213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BA1B13B-E0D4-4386-A529-1AF0AC95AD8A}"/>
                  </a:ext>
                </a:extLst>
              </p:cNvPr>
              <p:cNvSpPr/>
              <p:nvPr/>
            </p:nvSpPr>
            <p:spPr>
              <a:xfrm>
                <a:off x="5403642" y="1903160"/>
                <a:ext cx="426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m:oMathPara>
                </a14:m>
                <a:endParaRPr lang="en-US" sz="2400" b="1" i="1" dirty="0"/>
              </a:p>
            </p:txBody>
          </p:sp>
        </mc:Choice>
        <mc:Fallback xmlns="">
          <p:sp>
            <p:nvSpPr>
              <p:cNvPr id="69" name="矩形 68">
                <a:extLst>
                  <a:ext uri="{FF2B5EF4-FFF2-40B4-BE49-F238E27FC236}">
                    <a16:creationId xmlns:a16="http://schemas.microsoft.com/office/drawing/2014/main" id="{5BA1B13B-E0D4-4386-A529-1AF0AC95AD8A}"/>
                  </a:ext>
                </a:extLst>
              </p:cNvPr>
              <p:cNvSpPr>
                <a:spLocks noRot="1" noChangeAspect="1" noMove="1" noResize="1" noEditPoints="1" noAdjustHandles="1" noChangeArrowheads="1" noChangeShapeType="1" noTextEdit="1"/>
              </p:cNvSpPr>
              <p:nvPr/>
            </p:nvSpPr>
            <p:spPr>
              <a:xfrm>
                <a:off x="5403642" y="1903160"/>
                <a:ext cx="426720"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B869758-26D4-4CA9-9C84-9F6D33C7AC96}"/>
                  </a:ext>
                </a:extLst>
              </p:cNvPr>
              <p:cNvSpPr/>
              <p:nvPr/>
            </p:nvSpPr>
            <p:spPr>
              <a:xfrm>
                <a:off x="6346276" y="1915967"/>
                <a:ext cx="540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70" name="矩形 69">
                <a:extLst>
                  <a:ext uri="{FF2B5EF4-FFF2-40B4-BE49-F238E27FC236}">
                    <a16:creationId xmlns:a16="http://schemas.microsoft.com/office/drawing/2014/main" id="{9B869758-26D4-4CA9-9C84-9F6D33C7AC96}"/>
                  </a:ext>
                </a:extLst>
              </p:cNvPr>
              <p:cNvSpPr>
                <a:spLocks noRot="1" noChangeAspect="1" noMove="1" noResize="1" noEditPoints="1" noAdjustHandles="1" noChangeArrowheads="1" noChangeShapeType="1" noTextEdit="1"/>
              </p:cNvSpPr>
              <p:nvPr/>
            </p:nvSpPr>
            <p:spPr>
              <a:xfrm>
                <a:off x="6346276" y="1915967"/>
                <a:ext cx="540533" cy="369332"/>
              </a:xfrm>
              <a:prstGeom prst="rect">
                <a:avLst/>
              </a:prstGeom>
              <a:blipFill>
                <a:blip r:embed="rId17"/>
                <a:stretch>
                  <a:fillRect b="-9836"/>
                </a:stretch>
              </a:blipFill>
            </p:spPr>
            <p:txBody>
              <a:bodyPr/>
              <a:lstStyle/>
              <a:p>
                <a:r>
                  <a:rPr lang="en-US">
                    <a:noFill/>
                  </a:rPr>
                  <a:t> </a:t>
                </a:r>
              </a:p>
            </p:txBody>
          </p:sp>
        </mc:Fallback>
      </mc:AlternateContent>
      <p:sp>
        <p:nvSpPr>
          <p:cNvPr id="71" name="箭头: 上 70">
            <a:extLst>
              <a:ext uri="{FF2B5EF4-FFF2-40B4-BE49-F238E27FC236}">
                <a16:creationId xmlns:a16="http://schemas.microsoft.com/office/drawing/2014/main" id="{61614E3A-67E8-4187-B574-2E4EA0E9AF28}"/>
              </a:ext>
            </a:extLst>
          </p:cNvPr>
          <p:cNvSpPr/>
          <p:nvPr/>
        </p:nvSpPr>
        <p:spPr>
          <a:xfrm>
            <a:off x="6886809" y="1872602"/>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p:sp>
        <p:nvSpPr>
          <p:cNvPr id="74" name="箭头: 上 73">
            <a:extLst>
              <a:ext uri="{FF2B5EF4-FFF2-40B4-BE49-F238E27FC236}">
                <a16:creationId xmlns:a16="http://schemas.microsoft.com/office/drawing/2014/main" id="{0233B746-A775-407F-ADDA-D038B641C818}"/>
              </a:ext>
            </a:extLst>
          </p:cNvPr>
          <p:cNvSpPr/>
          <p:nvPr/>
        </p:nvSpPr>
        <p:spPr>
          <a:xfrm rot="10800000">
            <a:off x="5027478" y="511839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F5663E77-4298-4E9A-B15D-4DB923739462}"/>
                  </a:ext>
                </a:extLst>
              </p:cNvPr>
              <p:cNvSpPr/>
              <p:nvPr/>
            </p:nvSpPr>
            <p:spPr>
              <a:xfrm>
                <a:off x="8789790" y="5284069"/>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75" name="矩形 74">
                <a:extLst>
                  <a:ext uri="{FF2B5EF4-FFF2-40B4-BE49-F238E27FC236}">
                    <a16:creationId xmlns:a16="http://schemas.microsoft.com/office/drawing/2014/main" id="{F5663E77-4298-4E9A-B15D-4DB923739462}"/>
                  </a:ext>
                </a:extLst>
              </p:cNvPr>
              <p:cNvSpPr>
                <a:spLocks noRot="1" noChangeAspect="1" noMove="1" noResize="1" noEditPoints="1" noAdjustHandles="1" noChangeArrowheads="1" noChangeShapeType="1" noTextEdit="1"/>
              </p:cNvSpPr>
              <p:nvPr/>
            </p:nvSpPr>
            <p:spPr>
              <a:xfrm>
                <a:off x="8789790" y="5284069"/>
                <a:ext cx="361766" cy="369332"/>
              </a:xfrm>
              <a:prstGeom prst="rect">
                <a:avLst/>
              </a:prstGeom>
              <a:blipFill>
                <a:blip r:embed="rId18"/>
                <a:stretch>
                  <a:fillRect/>
                </a:stretch>
              </a:blipFill>
            </p:spPr>
            <p:txBody>
              <a:bodyPr/>
              <a:lstStyle/>
              <a:p>
                <a:r>
                  <a:rPr lang="en-US">
                    <a:noFill/>
                  </a:rPr>
                  <a:t> </a:t>
                </a:r>
              </a:p>
            </p:txBody>
          </p:sp>
        </mc:Fallback>
      </mc:AlternateContent>
      <p:sp>
        <p:nvSpPr>
          <p:cNvPr id="76" name="箭头: 上 75">
            <a:extLst>
              <a:ext uri="{FF2B5EF4-FFF2-40B4-BE49-F238E27FC236}">
                <a16:creationId xmlns:a16="http://schemas.microsoft.com/office/drawing/2014/main" id="{50E0F81E-2A38-46AF-B27D-4EE96C123418}"/>
              </a:ext>
            </a:extLst>
          </p:cNvPr>
          <p:cNvSpPr/>
          <p:nvPr/>
        </p:nvSpPr>
        <p:spPr>
          <a:xfrm rot="10800000">
            <a:off x="9098981" y="516805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矩形 76">
            <a:extLst>
              <a:ext uri="{FF2B5EF4-FFF2-40B4-BE49-F238E27FC236}">
                <a16:creationId xmlns:a16="http://schemas.microsoft.com/office/drawing/2014/main" id="{110A36B3-AF3B-42F4-80D4-1AF19267DB09}"/>
              </a:ext>
            </a:extLst>
          </p:cNvPr>
          <p:cNvSpPr/>
          <p:nvPr/>
        </p:nvSpPr>
        <p:spPr>
          <a:xfrm>
            <a:off x="5340801" y="1773778"/>
            <a:ext cx="2007262" cy="85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箭头: 上 77">
            <a:extLst>
              <a:ext uri="{FF2B5EF4-FFF2-40B4-BE49-F238E27FC236}">
                <a16:creationId xmlns:a16="http://schemas.microsoft.com/office/drawing/2014/main" id="{62996D89-4F8B-41A2-8557-79E5FA960C5F}"/>
              </a:ext>
            </a:extLst>
          </p:cNvPr>
          <p:cNvSpPr/>
          <p:nvPr/>
        </p:nvSpPr>
        <p:spPr>
          <a:xfrm rot="10800000">
            <a:off x="9887446" y="1931073"/>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8F5BB38-6A61-45B4-8DA0-EEDA4DF20995}"/>
                  </a:ext>
                </a:extLst>
              </p:cNvPr>
              <p:cNvSpPr/>
              <p:nvPr/>
            </p:nvSpPr>
            <p:spPr>
              <a:xfrm>
                <a:off x="8407928" y="1941346"/>
                <a:ext cx="426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m:oMathPara>
                </a14:m>
                <a:endParaRPr lang="en-US" sz="2400" b="1" i="1" dirty="0"/>
              </a:p>
            </p:txBody>
          </p:sp>
        </mc:Choice>
        <mc:Fallback xmlns="">
          <p:sp>
            <p:nvSpPr>
              <p:cNvPr id="79" name="矩形 78">
                <a:extLst>
                  <a:ext uri="{FF2B5EF4-FFF2-40B4-BE49-F238E27FC236}">
                    <a16:creationId xmlns:a16="http://schemas.microsoft.com/office/drawing/2014/main" id="{A8F5BB38-6A61-45B4-8DA0-EEDA4DF20995}"/>
                  </a:ext>
                </a:extLst>
              </p:cNvPr>
              <p:cNvSpPr>
                <a:spLocks noRot="1" noChangeAspect="1" noMove="1" noResize="1" noEditPoints="1" noAdjustHandles="1" noChangeArrowheads="1" noChangeShapeType="1" noTextEdit="1"/>
              </p:cNvSpPr>
              <p:nvPr/>
            </p:nvSpPr>
            <p:spPr>
              <a:xfrm>
                <a:off x="8407928" y="1941346"/>
                <a:ext cx="426720"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21C1A7D-7A92-415B-8248-76CA49694B9A}"/>
                  </a:ext>
                </a:extLst>
              </p:cNvPr>
              <p:cNvSpPr/>
              <p:nvPr/>
            </p:nvSpPr>
            <p:spPr>
              <a:xfrm>
                <a:off x="9350562" y="1954153"/>
                <a:ext cx="540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80" name="矩形 79">
                <a:extLst>
                  <a:ext uri="{FF2B5EF4-FFF2-40B4-BE49-F238E27FC236}">
                    <a16:creationId xmlns:a16="http://schemas.microsoft.com/office/drawing/2014/main" id="{121C1A7D-7A92-415B-8248-76CA49694B9A}"/>
                  </a:ext>
                </a:extLst>
              </p:cNvPr>
              <p:cNvSpPr>
                <a:spLocks noRot="1" noChangeAspect="1" noMove="1" noResize="1" noEditPoints="1" noAdjustHandles="1" noChangeArrowheads="1" noChangeShapeType="1" noTextEdit="1"/>
              </p:cNvSpPr>
              <p:nvPr/>
            </p:nvSpPr>
            <p:spPr>
              <a:xfrm>
                <a:off x="9350562" y="1954153"/>
                <a:ext cx="540533" cy="369332"/>
              </a:xfrm>
              <a:prstGeom prst="rect">
                <a:avLst/>
              </a:prstGeom>
              <a:blipFill>
                <a:blip r:embed="rId20"/>
                <a:stretch>
                  <a:fillRect b="-10000"/>
                </a:stretch>
              </a:blipFill>
            </p:spPr>
            <p:txBody>
              <a:bodyPr/>
              <a:lstStyle/>
              <a:p>
                <a:r>
                  <a:rPr lang="en-US">
                    <a:noFill/>
                  </a:rPr>
                  <a:t> </a:t>
                </a:r>
              </a:p>
            </p:txBody>
          </p:sp>
        </mc:Fallback>
      </mc:AlternateContent>
      <p:sp>
        <p:nvSpPr>
          <p:cNvPr id="81" name="箭头: 上 80">
            <a:extLst>
              <a:ext uri="{FF2B5EF4-FFF2-40B4-BE49-F238E27FC236}">
                <a16:creationId xmlns:a16="http://schemas.microsoft.com/office/drawing/2014/main" id="{32C3B2C3-D8AB-4004-9491-8CB4E8E69DB1}"/>
              </a:ext>
            </a:extLst>
          </p:cNvPr>
          <p:cNvSpPr/>
          <p:nvPr/>
        </p:nvSpPr>
        <p:spPr>
          <a:xfrm>
            <a:off x="8843759" y="1909673"/>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p:sp>
        <p:nvSpPr>
          <p:cNvPr id="82" name="矩形 81">
            <a:extLst>
              <a:ext uri="{FF2B5EF4-FFF2-40B4-BE49-F238E27FC236}">
                <a16:creationId xmlns:a16="http://schemas.microsoft.com/office/drawing/2014/main" id="{2E54B899-F7D5-463C-8B9E-2E1EAA8C650A}"/>
              </a:ext>
            </a:extLst>
          </p:cNvPr>
          <p:cNvSpPr/>
          <p:nvPr/>
        </p:nvSpPr>
        <p:spPr>
          <a:xfrm>
            <a:off x="8345087" y="1811964"/>
            <a:ext cx="2007262" cy="85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箭头: 上 82">
            <a:extLst>
              <a:ext uri="{FF2B5EF4-FFF2-40B4-BE49-F238E27FC236}">
                <a16:creationId xmlns:a16="http://schemas.microsoft.com/office/drawing/2014/main" id="{1C97327E-18CF-448B-B1DE-5DBBC3F9576E}"/>
              </a:ext>
            </a:extLst>
          </p:cNvPr>
          <p:cNvSpPr/>
          <p:nvPr/>
        </p:nvSpPr>
        <p:spPr>
          <a:xfrm>
            <a:off x="9269279" y="5129214"/>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F5B864C4-8566-4DAB-9F0B-A80736AF9364}"/>
                  </a:ext>
                </a:extLst>
              </p:cNvPr>
              <p:cNvSpPr txBox="1"/>
              <p:nvPr/>
            </p:nvSpPr>
            <p:spPr>
              <a:xfrm>
                <a:off x="9643289" y="6025880"/>
                <a:ext cx="429390"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84" name="文本框 83">
                <a:extLst>
                  <a:ext uri="{FF2B5EF4-FFF2-40B4-BE49-F238E27FC236}">
                    <a16:creationId xmlns:a16="http://schemas.microsoft.com/office/drawing/2014/main" id="{F5B864C4-8566-4DAB-9F0B-A80736AF9364}"/>
                  </a:ext>
                </a:extLst>
              </p:cNvPr>
              <p:cNvSpPr txBox="1">
                <a:spLocks noRot="1" noChangeAspect="1" noMove="1" noResize="1" noEditPoints="1" noAdjustHandles="1" noChangeArrowheads="1" noChangeShapeType="1" noTextEdit="1"/>
              </p:cNvSpPr>
              <p:nvPr/>
            </p:nvSpPr>
            <p:spPr>
              <a:xfrm>
                <a:off x="9643289" y="6025880"/>
                <a:ext cx="429390" cy="468975"/>
              </a:xfrm>
              <a:prstGeom prst="rect">
                <a:avLst/>
              </a:prstGeom>
              <a:blipFill>
                <a:blip r:embed="rId21"/>
                <a:stretch>
                  <a:fillRect l="-4286" r="-17143" b="-9091"/>
                </a:stretch>
              </a:blipFill>
            </p:spPr>
            <p:txBody>
              <a:bodyPr/>
              <a:lstStyle/>
              <a:p>
                <a:r>
                  <a:rPr lang="en-US">
                    <a:noFill/>
                  </a:rPr>
                  <a:t> </a:t>
                </a:r>
              </a:p>
            </p:txBody>
          </p:sp>
        </mc:Fallback>
      </mc:AlternateContent>
      <p:cxnSp>
        <p:nvCxnSpPr>
          <p:cNvPr id="85" name="直接连接符 84">
            <a:extLst>
              <a:ext uri="{FF2B5EF4-FFF2-40B4-BE49-F238E27FC236}">
                <a16:creationId xmlns:a16="http://schemas.microsoft.com/office/drawing/2014/main" id="{537997D0-87B8-42A6-A66F-F99DEFD2C5CD}"/>
              </a:ext>
            </a:extLst>
          </p:cNvPr>
          <p:cNvCxnSpPr>
            <a:cxnSpLocks/>
            <a:stCxn id="32" idx="103"/>
          </p:cNvCxnSpPr>
          <p:nvPr/>
        </p:nvCxnSpPr>
        <p:spPr>
          <a:xfrm>
            <a:off x="9857984" y="5824603"/>
            <a:ext cx="0" cy="148928"/>
          </a:xfrm>
          <a:prstGeom prst="line">
            <a:avLst/>
          </a:prstGeom>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194C6439-CCC8-41D1-ADF9-AFB8F96A2BAF}"/>
              </a:ext>
            </a:extLst>
          </p:cNvPr>
          <p:cNvSpPr/>
          <p:nvPr/>
        </p:nvSpPr>
        <p:spPr>
          <a:xfrm>
            <a:off x="5258018" y="1185746"/>
            <a:ext cx="1856247" cy="513535"/>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par>
                                <p:cTn id="104" presetID="10" presetClass="entr" presetSubtype="0"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fade">
                                      <p:cBhvr>
                                        <p:cTn id="121" dur="500"/>
                                        <p:tgtEl>
                                          <p:spTgt spid="7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6"/>
                                        </p:tgtEl>
                                        <p:attrNameLst>
                                          <p:attrName>style.visibility</p:attrName>
                                        </p:attrNameLst>
                                      </p:cBhvr>
                                      <p:to>
                                        <p:strVal val="visible"/>
                                      </p:to>
                                    </p:set>
                                    <p:animEffect transition="in" filter="fade">
                                      <p:cBhvr>
                                        <p:cTn id="124" dur="500"/>
                                        <p:tgtEl>
                                          <p:spTgt spid="7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fade">
                                      <p:cBhvr>
                                        <p:cTn id="129" dur="500"/>
                                        <p:tgtEl>
                                          <p:spTgt spid="83"/>
                                        </p:tgtEl>
                                      </p:cBhvr>
                                    </p:animEffect>
                                  </p:childTnLst>
                                </p:cTn>
                              </p:par>
                            </p:childTnLst>
                          </p:cTn>
                        </p:par>
                        <p:par>
                          <p:cTn id="130" fill="hold">
                            <p:stCondLst>
                              <p:cond delay="500"/>
                            </p:stCondLst>
                            <p:childTnLst>
                              <p:par>
                                <p:cTn id="131" presetID="12" presetClass="exit" presetSubtype="4" fill="hold" grpId="1" nodeType="afterEffect">
                                  <p:stCondLst>
                                    <p:cond delay="0"/>
                                  </p:stCondLst>
                                  <p:childTnLst>
                                    <p:anim calcmode="lin" valueType="num">
                                      <p:cBhvr additive="base">
                                        <p:cTn id="132" dur="500"/>
                                        <p:tgtEl>
                                          <p:spTgt spid="76"/>
                                        </p:tgtEl>
                                        <p:attrNameLst>
                                          <p:attrName>ppt_y</p:attrName>
                                        </p:attrNameLst>
                                      </p:cBhvr>
                                      <p:tavLst>
                                        <p:tav tm="0">
                                          <p:val>
                                            <p:strVal val="#ppt_y"/>
                                          </p:val>
                                        </p:tav>
                                        <p:tav tm="100000">
                                          <p:val>
                                            <p:strVal val="#ppt_y+#ppt_h*1.125000"/>
                                          </p:val>
                                        </p:tav>
                                      </p:tavLst>
                                    </p:anim>
                                    <p:animEffect transition="out" filter="wipe(down)">
                                      <p:cBhvr>
                                        <p:cTn id="133" dur="500"/>
                                        <p:tgtEl>
                                          <p:spTgt spid="76"/>
                                        </p:tgtEl>
                                      </p:cBhvr>
                                    </p:animEffect>
                                    <p:set>
                                      <p:cBhvr>
                                        <p:cTn id="134" dur="1" fill="hold">
                                          <p:stCondLst>
                                            <p:cond delay="499"/>
                                          </p:stCondLst>
                                        </p:cTn>
                                        <p:tgtEl>
                                          <p:spTgt spid="7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58"/>
                                        </p:tgtEl>
                                      </p:cBhvr>
                                    </p:animEffect>
                                    <p:set>
                                      <p:cBhvr>
                                        <p:cTn id="139" dur="1" fill="hold">
                                          <p:stCondLst>
                                            <p:cond delay="499"/>
                                          </p:stCondLst>
                                        </p:cTn>
                                        <p:tgtEl>
                                          <p:spTgt spid="58"/>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9"/>
                                        </p:tgtEl>
                                      </p:cBhvr>
                                    </p:animEffect>
                                    <p:set>
                                      <p:cBhvr>
                                        <p:cTn id="142" dur="1" fill="hold">
                                          <p:stCondLst>
                                            <p:cond delay="499"/>
                                          </p:stCondLst>
                                        </p:cTn>
                                        <p:tgtEl>
                                          <p:spTgt spid="5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fade">
                                      <p:cBhvr>
                                        <p:cTn id="147" dur="500"/>
                                        <p:tgtEl>
                                          <p:spTgt spid="84"/>
                                        </p:tgtEl>
                                      </p:cBhvr>
                                    </p:animEffect>
                                  </p:childTnLst>
                                </p:cTn>
                              </p:par>
                              <p:par>
                                <p:cTn id="148" presetID="10" presetClass="entr" presetSubtype="0" fill="hold"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fade">
                                      <p:cBhvr>
                                        <p:cTn id="150" dur="500"/>
                                        <p:tgtEl>
                                          <p:spTgt spid="85"/>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5"/>
                                        </p:tgtEl>
                                        <p:attrNameLst>
                                          <p:attrName>style.visibility</p:attrName>
                                        </p:attrNameLst>
                                      </p:cBhvr>
                                      <p:to>
                                        <p:strVal val="visible"/>
                                      </p:to>
                                    </p:set>
                                    <p:anim calcmode="lin" valueType="num">
                                      <p:cBhvr additive="base">
                                        <p:cTn id="155" dur="500" fill="hold"/>
                                        <p:tgtEl>
                                          <p:spTgt spid="5"/>
                                        </p:tgtEl>
                                        <p:attrNameLst>
                                          <p:attrName>ppt_x</p:attrName>
                                        </p:attrNameLst>
                                      </p:cBhvr>
                                      <p:tavLst>
                                        <p:tav tm="0">
                                          <p:val>
                                            <p:strVal val="#ppt_x"/>
                                          </p:val>
                                        </p:tav>
                                        <p:tav tm="100000">
                                          <p:val>
                                            <p:strVal val="#ppt_x"/>
                                          </p:val>
                                        </p:tav>
                                      </p:tavLst>
                                    </p:anim>
                                    <p:anim calcmode="lin" valueType="num">
                                      <p:cBhvr additive="base">
                                        <p:cTn id="1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40" grpId="0" animBg="1"/>
      <p:bldP spid="45" grpId="0" animBg="1"/>
      <p:bldP spid="52" grpId="0" animBg="1"/>
      <p:bldP spid="58" grpId="0" animBg="1"/>
      <p:bldP spid="58" grpId="1" animBg="1"/>
      <p:bldP spid="61" grpId="0"/>
      <p:bldP spid="62" grpId="0" animBg="1"/>
      <p:bldP spid="63" grpId="0"/>
      <p:bldP spid="64" grpId="0" animBg="1"/>
      <p:bldP spid="65" grpId="0"/>
      <p:bldP spid="66" grpId="0" animBg="1"/>
      <p:bldP spid="67" grpId="0" animBg="1"/>
      <p:bldP spid="68" grpId="0"/>
      <p:bldP spid="69" grpId="0"/>
      <p:bldP spid="70" grpId="0"/>
      <p:bldP spid="71" grpId="0" animBg="1"/>
      <p:bldP spid="74" grpId="0" animBg="1"/>
      <p:bldP spid="75" grpId="0"/>
      <p:bldP spid="76" grpId="0" animBg="1"/>
      <p:bldP spid="76" grpId="1" animBg="1"/>
      <p:bldP spid="77" grpId="0" animBg="1"/>
      <p:bldP spid="78" grpId="0" animBg="1"/>
      <p:bldP spid="79" grpId="0"/>
      <p:bldP spid="80" grpId="0"/>
      <p:bldP spid="81" grpId="0" animBg="1"/>
      <p:bldP spid="82" grpId="0" animBg="1"/>
      <p:bldP spid="83" grpId="0" animBg="1"/>
      <p:bldP spid="84" grpId="0" animBg="1"/>
      <p:bldP spid="8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1BCE8-8587-407D-90C3-81B86A58A9F5}"/>
              </a:ext>
            </a:extLst>
          </p:cNvPr>
          <p:cNvSpPr>
            <a:spLocks noGrp="1"/>
          </p:cNvSpPr>
          <p:nvPr>
            <p:ph type="title"/>
          </p:nvPr>
        </p:nvSpPr>
        <p:spPr>
          <a:xfrm>
            <a:off x="578904" y="88548"/>
            <a:ext cx="10515600" cy="1325563"/>
          </a:xfrm>
        </p:spPr>
        <p:txBody>
          <a:bodyPr/>
          <a:lstStyle/>
          <a:p>
            <a:r>
              <a:rPr lang="en-US" dirty="0"/>
              <a:t>Summary</a:t>
            </a:r>
          </a:p>
        </p:txBody>
      </p:sp>
      <p:sp>
        <p:nvSpPr>
          <p:cNvPr id="3" name="内容占位符 2">
            <a:extLst>
              <a:ext uri="{FF2B5EF4-FFF2-40B4-BE49-F238E27FC236}">
                <a16:creationId xmlns:a16="http://schemas.microsoft.com/office/drawing/2014/main" id="{71C9240F-847B-4934-B44D-26E9F0DFB6F7}"/>
              </a:ext>
            </a:extLst>
          </p:cNvPr>
          <p:cNvSpPr>
            <a:spLocks noGrp="1"/>
          </p:cNvSpPr>
          <p:nvPr>
            <p:ph idx="1"/>
          </p:nvPr>
        </p:nvSpPr>
        <p:spPr>
          <a:xfrm>
            <a:off x="838200" y="1825625"/>
            <a:ext cx="4397679" cy="4351338"/>
          </a:xfrm>
        </p:spPr>
        <p:txBody>
          <a:bodyPr/>
          <a:lstStyle/>
          <a:p>
            <a:r>
              <a:rPr lang="en-US" dirty="0"/>
              <a:t>Gradient Descendent (GD)</a:t>
            </a:r>
          </a:p>
          <a:p>
            <a:pPr lvl="1"/>
            <a:r>
              <a:rPr lang="en-US" dirty="0"/>
              <a:t>Steepest direction </a:t>
            </a:r>
          </a:p>
          <a:p>
            <a:r>
              <a:rPr lang="en-US" dirty="0"/>
              <a:t>Gauss Newton (GN)</a:t>
            </a:r>
          </a:p>
          <a:p>
            <a:pPr lvl="1"/>
            <a:r>
              <a:rPr lang="en-US" dirty="0"/>
              <a:t>Locally quadratic fitting </a:t>
            </a:r>
          </a:p>
          <a:p>
            <a:r>
              <a:rPr lang="en-US" dirty="0"/>
              <a:t>Levenberg Marquardt (LM)</a:t>
            </a:r>
          </a:p>
          <a:p>
            <a:pPr lvl="1"/>
            <a:r>
              <a:rPr lang="en-US" dirty="0"/>
              <a:t>Damping parameter</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884179A-FDF1-4079-99F6-6DF58251CB38}"/>
                  </a:ext>
                </a:extLst>
              </p:cNvPr>
              <p:cNvSpPr/>
              <p:nvPr/>
            </p:nvSpPr>
            <p:spPr>
              <a:xfrm>
                <a:off x="5342195" y="1825625"/>
                <a:ext cx="2634952" cy="3797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α</m:t>
                      </m:r>
                      <m:sSup>
                        <m:sSupPr>
                          <m:ctrlPr>
                            <a:rPr lang="el-GR"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sym typeface="Symbol" panose="05050102010706020507" pitchFamily="18" charset="2"/>
                            </a:rPr>
                            <m:t></m:t>
                          </m:r>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oMath>
                  </m:oMathPara>
                </a14:m>
                <a:endParaRPr lang="en-US" dirty="0"/>
              </a:p>
            </p:txBody>
          </p:sp>
        </mc:Choice>
        <mc:Fallback xmlns="">
          <p:sp>
            <p:nvSpPr>
              <p:cNvPr id="7" name="矩形 6">
                <a:extLst>
                  <a:ext uri="{FF2B5EF4-FFF2-40B4-BE49-F238E27FC236}">
                    <a16:creationId xmlns:a16="http://schemas.microsoft.com/office/drawing/2014/main" id="{A884179A-FDF1-4079-99F6-6DF58251CB38}"/>
                  </a:ext>
                </a:extLst>
              </p:cNvPr>
              <p:cNvSpPr>
                <a:spLocks noRot="1" noChangeAspect="1" noMove="1" noResize="1" noEditPoints="1" noAdjustHandles="1" noChangeArrowheads="1" noChangeShapeType="1" noTextEdit="1"/>
              </p:cNvSpPr>
              <p:nvPr/>
            </p:nvSpPr>
            <p:spPr>
              <a:xfrm>
                <a:off x="5342195" y="1825625"/>
                <a:ext cx="2634952" cy="379784"/>
              </a:xfrm>
              <a:prstGeom prst="rect">
                <a:avLst/>
              </a:prstGeom>
              <a:blipFill>
                <a:blip r:embed="rId3"/>
                <a:stretch>
                  <a:fillRect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2E5C4EB-10E8-48FD-B6AC-38F8E6318746}"/>
                  </a:ext>
                </a:extLst>
              </p:cNvPr>
              <p:cNvSpPr/>
              <p:nvPr/>
            </p:nvSpPr>
            <p:spPr>
              <a:xfrm>
                <a:off x="5342195" y="2556808"/>
                <a:ext cx="3060646"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r>
                        <a:rPr lang="en-US" b="1" i="1">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e>
                          </m:d>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8" name="矩形 7">
                <a:extLst>
                  <a:ext uri="{FF2B5EF4-FFF2-40B4-BE49-F238E27FC236}">
                    <a16:creationId xmlns:a16="http://schemas.microsoft.com/office/drawing/2014/main" id="{92E5C4EB-10E8-48FD-B6AC-38F8E6318746}"/>
                  </a:ext>
                </a:extLst>
              </p:cNvPr>
              <p:cNvSpPr>
                <a:spLocks noRot="1" noChangeAspect="1" noMove="1" noResize="1" noEditPoints="1" noAdjustHandles="1" noChangeArrowheads="1" noChangeShapeType="1" noTextEdit="1"/>
              </p:cNvSpPr>
              <p:nvPr/>
            </p:nvSpPr>
            <p:spPr>
              <a:xfrm>
                <a:off x="5342195" y="2556808"/>
                <a:ext cx="3060646" cy="466731"/>
              </a:xfrm>
              <a:prstGeom prst="rect">
                <a:avLst/>
              </a:prstGeom>
              <a:blipFill>
                <a:blip r:embed="rId4"/>
                <a:stretch>
                  <a:fillRect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F839849-CF39-4D73-8BF8-E5C63304FF64}"/>
                  </a:ext>
                </a:extLst>
              </p:cNvPr>
              <p:cNvSpPr/>
              <p:nvPr/>
            </p:nvSpPr>
            <p:spPr>
              <a:xfrm>
                <a:off x="5342195" y="3049715"/>
                <a:ext cx="1699376" cy="379784"/>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oMath>
                </a14:m>
                <a:r>
                  <a:rPr lang="en-US" dirty="0"/>
                  <a: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𝜟𝝁</m:t>
                    </m:r>
                  </m:oMath>
                </a14:m>
                <a:endParaRPr lang="en-US" dirty="0"/>
              </a:p>
            </p:txBody>
          </p:sp>
        </mc:Choice>
        <mc:Fallback xmlns="">
          <p:sp>
            <p:nvSpPr>
              <p:cNvPr id="9" name="矩形 8">
                <a:extLst>
                  <a:ext uri="{FF2B5EF4-FFF2-40B4-BE49-F238E27FC236}">
                    <a16:creationId xmlns:a16="http://schemas.microsoft.com/office/drawing/2014/main" id="{CF839849-CF39-4D73-8BF8-E5C63304FF64}"/>
                  </a:ext>
                </a:extLst>
              </p:cNvPr>
              <p:cNvSpPr>
                <a:spLocks noRot="1" noChangeAspect="1" noMove="1" noResize="1" noEditPoints="1" noAdjustHandles="1" noChangeArrowheads="1" noChangeShapeType="1" noTextEdit="1"/>
              </p:cNvSpPr>
              <p:nvPr/>
            </p:nvSpPr>
            <p:spPr>
              <a:xfrm>
                <a:off x="5342195" y="3049715"/>
                <a:ext cx="1699376" cy="379784"/>
              </a:xfrm>
              <a:prstGeom prst="rect">
                <a:avLst/>
              </a:prstGeom>
              <a:blipFill>
                <a:blip r:embed="rId5"/>
                <a:stretch>
                  <a:fillRect t="-4762"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01DDBCC-0861-4B9C-9BE5-1AEF2C6D7D36}"/>
                  </a:ext>
                </a:extLst>
              </p:cNvPr>
              <p:cNvSpPr/>
              <p:nvPr/>
            </p:nvSpPr>
            <p:spPr>
              <a:xfrm>
                <a:off x="5342195" y="3522285"/>
                <a:ext cx="3541547"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d>
                            <m:dPr>
                              <m:ctrlPr>
                                <a:rPr lang="en-US" b="1" i="1" smtClean="0">
                                  <a:solidFill>
                                    <a:schemeClr val="tx1"/>
                                  </a:solidFill>
                                  <a:latin typeface="Cambria Math" panose="02040503050406030204" pitchFamily="18" charset="0"/>
                                  <a:ea typeface="Cambria Math" panose="02040503050406030204" pitchFamily="18" charset="0"/>
                                </a:rPr>
                              </m:ctrlPr>
                            </m:dPr>
                            <m:e>
                              <m:sSup>
                                <m:sSupPr>
                                  <m:ctrlPr>
                                    <a:rPr lang="en-US" b="1" i="1">
                                      <a:solidFill>
                                        <a:schemeClr val="tx1"/>
                                      </a:solidFill>
                                      <a:latin typeface="Cambria Math" panose="02040503050406030204" pitchFamily="18" charset="0"/>
                                      <a:ea typeface="Cambria Math" panose="02040503050406030204" pitchFamily="18" charset="0"/>
                                    </a:rPr>
                                  </m:ctrlPr>
                                </m:sSupPr>
                                <m:e>
                                  <m:r>
                                    <a:rPr lang="en-US" b="1" i="1">
                                      <a:solidFill>
                                        <a:schemeClr val="tx1"/>
                                      </a:solidFill>
                                      <a:latin typeface="Cambria Math" panose="02040503050406030204" pitchFamily="18" charset="0"/>
                                      <a:ea typeface="Cambria Math" panose="02040503050406030204" pitchFamily="18" charset="0"/>
                                    </a:rPr>
                                    <m:t>𝑱</m:t>
                                  </m:r>
                                </m:e>
                                <m:sup>
                                  <m:r>
                                    <a:rPr lang="en-US" b="1" i="1">
                                      <a:solidFill>
                                        <a:schemeClr val="tx1"/>
                                      </a:solidFill>
                                      <a:latin typeface="Cambria Math" panose="02040503050406030204" pitchFamily="18" charset="0"/>
                                      <a:ea typeface="Cambria Math" panose="02040503050406030204" pitchFamily="18" charset="0"/>
                                    </a:rPr>
                                    <m:t>𝑻</m:t>
                                  </m:r>
                                </m:sup>
                              </m:sSup>
                              <m:r>
                                <a:rPr lang="en-US" i="1">
                                  <a:solidFill>
                                    <a:schemeClr val="tx1"/>
                                  </a:solidFill>
                                  <a:latin typeface="Cambria Math" panose="02040503050406030204" pitchFamily="18" charset="0"/>
                                  <a:sym typeface="Symbol" panose="05050102010706020507" pitchFamily="18" charset="2"/>
                                </a:rPr>
                                <m:t></m:t>
                              </m:r>
                              <m:r>
                                <a:rPr lang="en-US" b="1" i="1">
                                  <a:solidFill>
                                    <a:schemeClr val="tx1"/>
                                  </a:solidFill>
                                  <a:latin typeface="Cambria Math" panose="02040503050406030204" pitchFamily="18" charset="0"/>
                                  <a:ea typeface="Cambria Math" panose="02040503050406030204" pitchFamily="18" charset="0"/>
                                </a:rPr>
                                <m:t>𝑱</m:t>
                              </m:r>
                              <m:r>
                                <a:rPr lang="en-US" b="1" i="1" smtClean="0">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𝜆</m:t>
                              </m:r>
                              <m:r>
                                <a:rPr lang="en-US" b="1" i="1" smtClean="0">
                                  <a:solidFill>
                                    <a:schemeClr val="tx1"/>
                                  </a:solidFill>
                                  <a:latin typeface="Cambria Math" panose="02040503050406030204" pitchFamily="18" charset="0"/>
                                  <a:ea typeface="Cambria Math" panose="02040503050406030204" pitchFamily="18" charset="0"/>
                                </a:rPr>
                                <m:t>𝑰</m:t>
                              </m:r>
                            </m:e>
                          </m:d>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10" name="矩形 9">
                <a:extLst>
                  <a:ext uri="{FF2B5EF4-FFF2-40B4-BE49-F238E27FC236}">
                    <a16:creationId xmlns:a16="http://schemas.microsoft.com/office/drawing/2014/main" id="{D01DDBCC-0861-4B9C-9BE5-1AEF2C6D7D36}"/>
                  </a:ext>
                </a:extLst>
              </p:cNvPr>
              <p:cNvSpPr>
                <a:spLocks noRot="1" noChangeAspect="1" noMove="1" noResize="1" noEditPoints="1" noAdjustHandles="1" noChangeArrowheads="1" noChangeShapeType="1" noTextEdit="1"/>
              </p:cNvSpPr>
              <p:nvPr/>
            </p:nvSpPr>
            <p:spPr>
              <a:xfrm>
                <a:off x="5342195" y="3522285"/>
                <a:ext cx="3541547" cy="466731"/>
              </a:xfrm>
              <a:prstGeom prst="rect">
                <a:avLst/>
              </a:prstGeom>
              <a:blipFill>
                <a:blip r:embed="rId6"/>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C6564BF-E471-40B4-991B-6901CB2F2CCA}"/>
                  </a:ext>
                </a:extLst>
              </p:cNvPr>
              <p:cNvSpPr/>
              <p:nvPr/>
            </p:nvSpPr>
            <p:spPr>
              <a:xfrm>
                <a:off x="5413592" y="4001294"/>
                <a:ext cx="1699376" cy="379784"/>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oMath>
                </a14:m>
                <a:r>
                  <a:rPr lang="en-US" dirty="0"/>
                  <a: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𝜟𝝁</m:t>
                    </m:r>
                  </m:oMath>
                </a14:m>
                <a:endParaRPr lang="en-US" dirty="0"/>
              </a:p>
            </p:txBody>
          </p:sp>
        </mc:Choice>
        <mc:Fallback xmlns="">
          <p:sp>
            <p:nvSpPr>
              <p:cNvPr id="11" name="矩形 10">
                <a:extLst>
                  <a:ext uri="{FF2B5EF4-FFF2-40B4-BE49-F238E27FC236}">
                    <a16:creationId xmlns:a16="http://schemas.microsoft.com/office/drawing/2014/main" id="{DC6564BF-E471-40B4-991B-6901CB2F2CCA}"/>
                  </a:ext>
                </a:extLst>
              </p:cNvPr>
              <p:cNvSpPr>
                <a:spLocks noRot="1" noChangeAspect="1" noMove="1" noResize="1" noEditPoints="1" noAdjustHandles="1" noChangeArrowheads="1" noChangeShapeType="1" noTextEdit="1"/>
              </p:cNvSpPr>
              <p:nvPr/>
            </p:nvSpPr>
            <p:spPr>
              <a:xfrm>
                <a:off x="5413592" y="4001294"/>
                <a:ext cx="1699376" cy="379784"/>
              </a:xfrm>
              <a:prstGeom prst="rect">
                <a:avLst/>
              </a:prstGeom>
              <a:blipFill>
                <a:blip r:embed="rId7"/>
                <a:stretch>
                  <a:fillRect t="-4762"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D05B580-5261-4FB8-8C9B-6D53882F9076}"/>
                  </a:ext>
                </a:extLst>
              </p:cNvPr>
              <p:cNvSpPr/>
              <p:nvPr/>
            </p:nvSpPr>
            <p:spPr>
              <a:xfrm>
                <a:off x="3037039" y="584485"/>
                <a:ext cx="3968522"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b="0"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d>
                    </m:oMath>
                  </m:oMathPara>
                </a14:m>
                <a:endParaRPr lang="en-US" dirty="0"/>
              </a:p>
            </p:txBody>
          </p:sp>
        </mc:Choice>
        <mc:Fallback xmlns="">
          <p:sp>
            <p:nvSpPr>
              <p:cNvPr id="13" name="矩形 12">
                <a:extLst>
                  <a:ext uri="{FF2B5EF4-FFF2-40B4-BE49-F238E27FC236}">
                    <a16:creationId xmlns:a16="http://schemas.microsoft.com/office/drawing/2014/main" id="{AD05B580-5261-4FB8-8C9B-6D53882F9076}"/>
                  </a:ext>
                </a:extLst>
              </p:cNvPr>
              <p:cNvSpPr>
                <a:spLocks noRot="1" noChangeAspect="1" noMove="1" noResize="1" noEditPoints="1" noAdjustHandles="1" noChangeArrowheads="1" noChangeShapeType="1" noTextEdit="1"/>
              </p:cNvSpPr>
              <p:nvPr/>
            </p:nvSpPr>
            <p:spPr>
              <a:xfrm>
                <a:off x="3037039" y="584485"/>
                <a:ext cx="3968522" cy="582147"/>
              </a:xfrm>
              <a:prstGeom prst="rect">
                <a:avLst/>
              </a:prstGeom>
              <a:blipFill>
                <a:blip r:embed="rId8"/>
                <a:stretch>
                  <a:fillRect/>
                </a:stretch>
              </a:blipFill>
            </p:spPr>
            <p:txBody>
              <a:bodyPr/>
              <a:lstStyle/>
              <a:p>
                <a:r>
                  <a:rPr lang="en-US">
                    <a:noFill/>
                  </a:rPr>
                  <a:t> </a:t>
                </a:r>
              </a:p>
            </p:txBody>
          </p:sp>
        </mc:Fallback>
      </mc:AlternateContent>
      <p:sp>
        <p:nvSpPr>
          <p:cNvPr id="14" name="左大括号 13">
            <a:extLst>
              <a:ext uri="{FF2B5EF4-FFF2-40B4-BE49-F238E27FC236}">
                <a16:creationId xmlns:a16="http://schemas.microsoft.com/office/drawing/2014/main" id="{2F18FF31-8806-4D88-B418-235C61344E20}"/>
              </a:ext>
            </a:extLst>
          </p:cNvPr>
          <p:cNvSpPr/>
          <p:nvPr/>
        </p:nvSpPr>
        <p:spPr>
          <a:xfrm rot="16200000">
            <a:off x="5439881" y="224531"/>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CDC2B7-223D-4B31-85C0-DC8F095813DB}"/>
                  </a:ext>
                </a:extLst>
              </p:cNvPr>
              <p:cNvSpPr txBox="1"/>
              <p:nvPr/>
            </p:nvSpPr>
            <p:spPr>
              <a:xfrm>
                <a:off x="5294633" y="1537191"/>
                <a:ext cx="542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15" name="文本框 14">
                <a:extLst>
                  <a:ext uri="{FF2B5EF4-FFF2-40B4-BE49-F238E27FC236}">
                    <a16:creationId xmlns:a16="http://schemas.microsoft.com/office/drawing/2014/main" id="{A7CDC2B7-223D-4B31-85C0-DC8F095813DB}"/>
                  </a:ext>
                </a:extLst>
              </p:cNvPr>
              <p:cNvSpPr txBox="1">
                <a:spLocks noRot="1" noChangeAspect="1" noMove="1" noResize="1" noEditPoints="1" noAdjustHandles="1" noChangeArrowheads="1" noChangeShapeType="1" noTextEdit="1"/>
              </p:cNvSpPr>
              <p:nvPr/>
            </p:nvSpPr>
            <p:spPr>
              <a:xfrm>
                <a:off x="5294633" y="1537191"/>
                <a:ext cx="542071" cy="276999"/>
              </a:xfrm>
              <a:prstGeom prst="rect">
                <a:avLst/>
              </a:prstGeom>
              <a:blipFill>
                <a:blip r:embed="rId9"/>
                <a:stretch>
                  <a:fillRect l="-9091" b="-21739"/>
                </a:stretch>
              </a:blipFill>
            </p:spPr>
            <p:txBody>
              <a:bodyPr/>
              <a:lstStyle/>
              <a:p>
                <a:r>
                  <a:rPr lang="en-US">
                    <a:noFill/>
                  </a:rPr>
                  <a:t> </a:t>
                </a:r>
              </a:p>
            </p:txBody>
          </p:sp>
        </mc:Fallback>
      </mc:AlternateContent>
      <p:grpSp>
        <p:nvGrpSpPr>
          <p:cNvPr id="22" name="组合 21">
            <a:extLst>
              <a:ext uri="{FF2B5EF4-FFF2-40B4-BE49-F238E27FC236}">
                <a16:creationId xmlns:a16="http://schemas.microsoft.com/office/drawing/2014/main" id="{408F9C68-A46C-4373-9ABB-C183F755484B}"/>
              </a:ext>
            </a:extLst>
          </p:cNvPr>
          <p:cNvGrpSpPr/>
          <p:nvPr/>
        </p:nvGrpSpPr>
        <p:grpSpPr>
          <a:xfrm>
            <a:off x="7855832" y="2216844"/>
            <a:ext cx="4087907" cy="1845092"/>
            <a:chOff x="8644971" y="-4533"/>
            <a:chExt cx="4087907" cy="1845092"/>
          </a:xfrm>
        </p:grpSpPr>
        <p:grpSp>
          <p:nvGrpSpPr>
            <p:cNvPr id="23" name="组合 22">
              <a:extLst>
                <a:ext uri="{FF2B5EF4-FFF2-40B4-BE49-F238E27FC236}">
                  <a16:creationId xmlns:a16="http://schemas.microsoft.com/office/drawing/2014/main" id="{45FCEADE-EF92-437D-8A01-FFF2A13FE851}"/>
                </a:ext>
              </a:extLst>
            </p:cNvPr>
            <p:cNvGrpSpPr/>
            <p:nvPr/>
          </p:nvGrpSpPr>
          <p:grpSpPr>
            <a:xfrm>
              <a:off x="9754629" y="-4533"/>
              <a:ext cx="1145470" cy="1032439"/>
              <a:chOff x="7288167" y="497747"/>
              <a:chExt cx="1727022" cy="2278756"/>
            </a:xfrm>
          </p:grpSpPr>
          <p:sp>
            <p:nvSpPr>
              <p:cNvPr id="26" name="椭圆 25">
                <a:extLst>
                  <a:ext uri="{FF2B5EF4-FFF2-40B4-BE49-F238E27FC236}">
                    <a16:creationId xmlns:a16="http://schemas.microsoft.com/office/drawing/2014/main" id="{464AEEDE-6658-485E-80DC-EFFD9802481D}"/>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57D6A14C-6FCC-45A5-964C-7F8345EE9654}"/>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4BD23EC-AFBB-40AA-8FBC-72DECB3BCBE7}"/>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24" name="文本框 23">
                  <a:extLst>
                    <a:ext uri="{FF2B5EF4-FFF2-40B4-BE49-F238E27FC236}">
                      <a16:creationId xmlns:a16="http://schemas.microsoft.com/office/drawing/2014/main" id="{94BD23EC-AFBB-40AA-8FBC-72DECB3BCBE7}"/>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10"/>
                  <a:stretch>
                    <a:fillRect/>
                  </a:stretch>
                </a:blipFill>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1EDFF33C-1262-408E-829D-4790CA3DBE15}"/>
                </a:ext>
              </a:extLst>
            </p:cNvPr>
            <p:cNvCxnSpPr>
              <a:cxnSpLocks/>
              <a:endCxn id="26"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3EB9CDF7-2C9C-4CA7-AF06-ADDFE151336D}"/>
              </a:ext>
            </a:extLst>
          </p:cNvPr>
          <p:cNvGrpSpPr/>
          <p:nvPr/>
        </p:nvGrpSpPr>
        <p:grpSpPr>
          <a:xfrm>
            <a:off x="8913690" y="77171"/>
            <a:ext cx="1422199" cy="1989024"/>
            <a:chOff x="8707902" y="2431304"/>
            <a:chExt cx="1967388" cy="2804946"/>
          </a:xfrm>
        </p:grpSpPr>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8EE4E19-4090-478A-ACB9-2716D22C5116}"/>
                    </a:ext>
                  </a:extLst>
                </p:cNvPr>
                <p:cNvSpPr/>
                <p:nvPr/>
              </p:nvSpPr>
              <p:spPr>
                <a:xfrm>
                  <a:off x="8991756" y="2833790"/>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𝟎</m:t>
                            </m:r>
                          </m:sup>
                        </m:sSup>
                      </m:oMath>
                    </m:oMathPara>
                  </a14:m>
                  <a:endParaRPr lang="en-US" dirty="0"/>
                </a:p>
              </p:txBody>
            </p:sp>
          </mc:Choice>
          <mc:Fallback xmlns="">
            <p:sp>
              <p:nvSpPr>
                <p:cNvPr id="31" name="矩形 30">
                  <a:extLst>
                    <a:ext uri="{FF2B5EF4-FFF2-40B4-BE49-F238E27FC236}">
                      <a16:creationId xmlns:a16="http://schemas.microsoft.com/office/drawing/2014/main" id="{68EE4E19-4090-478A-ACB9-2716D22C5116}"/>
                    </a:ext>
                  </a:extLst>
                </p:cNvPr>
                <p:cNvSpPr>
                  <a:spLocks noRot="1" noChangeAspect="1" noMove="1" noResize="1" noEditPoints="1" noAdjustHandles="1" noChangeArrowheads="1" noChangeShapeType="1" noTextEdit="1"/>
                </p:cNvSpPr>
                <p:nvPr/>
              </p:nvSpPr>
              <p:spPr>
                <a:xfrm>
                  <a:off x="8991756" y="2833790"/>
                  <a:ext cx="495584" cy="375552"/>
                </a:xfrm>
                <a:prstGeom prst="rect">
                  <a:avLst/>
                </a:prstGeom>
                <a:blipFill>
                  <a:blip r:embed="rId11"/>
                  <a:stretch>
                    <a:fillRect r="-11864" b="-45455"/>
                  </a:stretch>
                </a:blipFill>
              </p:spPr>
              <p:txBody>
                <a:bodyPr/>
                <a:lstStyle/>
                <a:p>
                  <a:r>
                    <a:rPr lang="en-US">
                      <a:noFill/>
                    </a:rPr>
                    <a:t> </a:t>
                  </a:r>
                </a:p>
              </p:txBody>
            </p:sp>
          </mc:Fallback>
        </mc:AlternateContent>
        <p:cxnSp>
          <p:nvCxnSpPr>
            <p:cNvPr id="32" name="直接箭头连接符 31">
              <a:extLst>
                <a:ext uri="{FF2B5EF4-FFF2-40B4-BE49-F238E27FC236}">
                  <a16:creationId xmlns:a16="http://schemas.microsoft.com/office/drawing/2014/main" id="{9BDC5A02-CBF1-46F8-BB4E-9E4418E6009E}"/>
                </a:ext>
              </a:extLst>
            </p:cNvPr>
            <p:cNvCxnSpPr/>
            <p:nvPr/>
          </p:nvCxnSpPr>
          <p:spPr>
            <a:xfrm flipH="1" flipV="1">
              <a:off x="8707902" y="2431304"/>
              <a:ext cx="567709" cy="379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87710C5-22DF-4C0B-809F-0E52D7F190FD}"/>
                </a:ext>
              </a:extLst>
            </p:cNvPr>
            <p:cNvCxnSpPr>
              <a:cxnSpLocks/>
            </p:cNvCxnSpPr>
            <p:nvPr/>
          </p:nvCxnSpPr>
          <p:spPr>
            <a:xfrm>
              <a:off x="9275611" y="2810868"/>
              <a:ext cx="690158" cy="544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93DF4C0-014A-4F96-AD81-D3488414AE48}"/>
                </a:ext>
              </a:extLst>
            </p:cNvPr>
            <p:cNvSpPr/>
            <p:nvPr/>
          </p:nvSpPr>
          <p:spPr>
            <a:xfrm>
              <a:off x="9186331" y="2741399"/>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C48B7EC2-0330-4293-841A-B92E0E87FF30}"/>
                </a:ext>
              </a:extLst>
            </p:cNvPr>
            <p:cNvSpPr/>
            <p:nvPr/>
          </p:nvSpPr>
          <p:spPr>
            <a:xfrm>
              <a:off x="9965769" y="3321268"/>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直接箭头连接符 35">
              <a:extLst>
                <a:ext uri="{FF2B5EF4-FFF2-40B4-BE49-F238E27FC236}">
                  <a16:creationId xmlns:a16="http://schemas.microsoft.com/office/drawing/2014/main" id="{E8781445-07C2-4462-90D5-9AF43776A7AA}"/>
                </a:ext>
              </a:extLst>
            </p:cNvPr>
            <p:cNvCxnSpPr>
              <a:cxnSpLocks/>
            </p:cNvCxnSpPr>
            <p:nvPr/>
          </p:nvCxnSpPr>
          <p:spPr>
            <a:xfrm flipH="1" flipV="1">
              <a:off x="9785169" y="2903107"/>
              <a:ext cx="201822" cy="450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3056B21E-AC18-4BDE-8663-1A714E2F634C}"/>
                    </a:ext>
                  </a:extLst>
                </p:cNvPr>
                <p:cNvSpPr/>
                <p:nvPr/>
              </p:nvSpPr>
              <p:spPr>
                <a:xfrm>
                  <a:off x="9655441" y="3455166"/>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𝟏</m:t>
                            </m:r>
                          </m:sup>
                        </m:sSup>
                      </m:oMath>
                    </m:oMathPara>
                  </a14:m>
                  <a:endParaRPr lang="en-US" dirty="0"/>
                </a:p>
              </p:txBody>
            </p:sp>
          </mc:Choice>
          <mc:Fallback xmlns="">
            <p:sp>
              <p:nvSpPr>
                <p:cNvPr id="37" name="矩形 36">
                  <a:extLst>
                    <a:ext uri="{FF2B5EF4-FFF2-40B4-BE49-F238E27FC236}">
                      <a16:creationId xmlns:a16="http://schemas.microsoft.com/office/drawing/2014/main" id="{3056B21E-AC18-4BDE-8663-1A714E2F634C}"/>
                    </a:ext>
                  </a:extLst>
                </p:cNvPr>
                <p:cNvSpPr>
                  <a:spLocks noRot="1" noChangeAspect="1" noMove="1" noResize="1" noEditPoints="1" noAdjustHandles="1" noChangeArrowheads="1" noChangeShapeType="1" noTextEdit="1"/>
                </p:cNvSpPr>
                <p:nvPr/>
              </p:nvSpPr>
              <p:spPr>
                <a:xfrm>
                  <a:off x="9655441" y="3455166"/>
                  <a:ext cx="495584" cy="375552"/>
                </a:xfrm>
                <a:prstGeom prst="rect">
                  <a:avLst/>
                </a:prstGeom>
                <a:blipFill>
                  <a:blip r:embed="rId12"/>
                  <a:stretch>
                    <a:fillRect r="-13793" b="-48837"/>
                  </a:stretch>
                </a:blipFill>
              </p:spPr>
              <p:txBody>
                <a:bodyPr/>
                <a:lstStyle/>
                <a:p>
                  <a:r>
                    <a:rPr lang="en-US">
                      <a:noFill/>
                    </a:rPr>
                    <a:t> </a:t>
                  </a:r>
                </a:p>
              </p:txBody>
            </p:sp>
          </mc:Fallback>
        </mc:AlternateContent>
        <p:cxnSp>
          <p:nvCxnSpPr>
            <p:cNvPr id="38" name="直接箭头连接符 37">
              <a:extLst>
                <a:ext uri="{FF2B5EF4-FFF2-40B4-BE49-F238E27FC236}">
                  <a16:creationId xmlns:a16="http://schemas.microsoft.com/office/drawing/2014/main" id="{B9C9E113-063A-493B-9BD9-214D6AC42439}"/>
                </a:ext>
              </a:extLst>
            </p:cNvPr>
            <p:cNvCxnSpPr>
              <a:cxnSpLocks/>
            </p:cNvCxnSpPr>
            <p:nvPr/>
          </p:nvCxnSpPr>
          <p:spPr>
            <a:xfrm>
              <a:off x="10029073" y="3413781"/>
              <a:ext cx="243905" cy="52113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78E577D4-6FEE-4C9B-BECA-F01F9E63FB24}"/>
                </a:ext>
              </a:extLst>
            </p:cNvPr>
            <p:cNvSpPr/>
            <p:nvPr/>
          </p:nvSpPr>
          <p:spPr>
            <a:xfrm>
              <a:off x="10218735" y="3934914"/>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接箭头连接符 39">
              <a:extLst>
                <a:ext uri="{FF2B5EF4-FFF2-40B4-BE49-F238E27FC236}">
                  <a16:creationId xmlns:a16="http://schemas.microsoft.com/office/drawing/2014/main" id="{28F2AE0E-D61F-48E8-8CCB-DDD2223E63B1}"/>
                </a:ext>
              </a:extLst>
            </p:cNvPr>
            <p:cNvCxnSpPr>
              <a:cxnSpLocks/>
            </p:cNvCxnSpPr>
            <p:nvPr/>
          </p:nvCxnSpPr>
          <p:spPr>
            <a:xfrm flipV="1">
              <a:off x="10308768" y="3410304"/>
              <a:ext cx="211729" cy="5461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3898353-B637-4F1D-94CC-146C520CCC2C}"/>
                    </a:ext>
                  </a:extLst>
                </p:cNvPr>
                <p:cNvSpPr/>
                <p:nvPr/>
              </p:nvSpPr>
              <p:spPr>
                <a:xfrm>
                  <a:off x="10179706" y="4063311"/>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𝟐</m:t>
                            </m:r>
                          </m:sup>
                        </m:sSup>
                      </m:oMath>
                    </m:oMathPara>
                  </a14:m>
                  <a:endParaRPr lang="en-US" dirty="0"/>
                </a:p>
              </p:txBody>
            </p:sp>
          </mc:Choice>
          <mc:Fallback xmlns="">
            <p:sp>
              <p:nvSpPr>
                <p:cNvPr id="41" name="矩形 40">
                  <a:extLst>
                    <a:ext uri="{FF2B5EF4-FFF2-40B4-BE49-F238E27FC236}">
                      <a16:creationId xmlns:a16="http://schemas.microsoft.com/office/drawing/2014/main" id="{23898353-B637-4F1D-94CC-146C520CCC2C}"/>
                    </a:ext>
                  </a:extLst>
                </p:cNvPr>
                <p:cNvSpPr>
                  <a:spLocks noRot="1" noChangeAspect="1" noMove="1" noResize="1" noEditPoints="1" noAdjustHandles="1" noChangeArrowheads="1" noChangeShapeType="1" noTextEdit="1"/>
                </p:cNvSpPr>
                <p:nvPr/>
              </p:nvSpPr>
              <p:spPr>
                <a:xfrm>
                  <a:off x="10179706" y="4063311"/>
                  <a:ext cx="495584" cy="375552"/>
                </a:xfrm>
                <a:prstGeom prst="rect">
                  <a:avLst/>
                </a:prstGeom>
                <a:blipFill>
                  <a:blip r:embed="rId13"/>
                  <a:stretch>
                    <a:fillRect r="-11864" b="-48837"/>
                  </a:stretch>
                </a:blipFill>
              </p:spPr>
              <p:txBody>
                <a:bodyPr/>
                <a:lstStyle/>
                <a:p>
                  <a:r>
                    <a:rPr lang="en-US">
                      <a:noFill/>
                    </a:rPr>
                    <a:t> </a:t>
                  </a:r>
                </a:p>
              </p:txBody>
            </p:sp>
          </mc:Fallback>
        </mc:AlternateContent>
        <p:cxnSp>
          <p:nvCxnSpPr>
            <p:cNvPr id="42" name="直接箭头连接符 41">
              <a:extLst>
                <a:ext uri="{FF2B5EF4-FFF2-40B4-BE49-F238E27FC236}">
                  <a16:creationId xmlns:a16="http://schemas.microsoft.com/office/drawing/2014/main" id="{95BD8C34-3CCE-4F2A-8979-CA4FA103E68F}"/>
                </a:ext>
              </a:extLst>
            </p:cNvPr>
            <p:cNvCxnSpPr>
              <a:cxnSpLocks/>
            </p:cNvCxnSpPr>
            <p:nvPr/>
          </p:nvCxnSpPr>
          <p:spPr>
            <a:xfrm flipH="1">
              <a:off x="9931856" y="4042982"/>
              <a:ext cx="334043" cy="7681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D42F5B7-A127-40F1-9904-85BD9C99482D}"/>
                </a:ext>
              </a:extLst>
            </p:cNvPr>
            <p:cNvCxnSpPr>
              <a:cxnSpLocks/>
            </p:cNvCxnSpPr>
            <p:nvPr/>
          </p:nvCxnSpPr>
          <p:spPr>
            <a:xfrm flipV="1">
              <a:off x="9983327" y="4659630"/>
              <a:ext cx="605770" cy="168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F195B27A-20A9-45A1-9885-3E443C7EC8FB}"/>
                </a:ext>
              </a:extLst>
            </p:cNvPr>
            <p:cNvSpPr/>
            <p:nvPr/>
          </p:nvSpPr>
          <p:spPr>
            <a:xfrm>
              <a:off x="9848881" y="4789291"/>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9C2F9C45-9A26-4E05-9A8F-13556B1D90D5}"/>
                </a:ext>
              </a:extLst>
            </p:cNvPr>
            <p:cNvCxnSpPr>
              <a:cxnSpLocks/>
              <a:stCxn id="44" idx="6"/>
            </p:cNvCxnSpPr>
            <p:nvPr/>
          </p:nvCxnSpPr>
          <p:spPr>
            <a:xfrm flipH="1">
              <a:off x="9239548" y="4852596"/>
              <a:ext cx="735942" cy="170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C2F96BAF-71AA-43D8-ADFC-1043183E28F8}"/>
                    </a:ext>
                  </a:extLst>
                </p:cNvPr>
                <p:cNvSpPr/>
                <p:nvPr/>
              </p:nvSpPr>
              <p:spPr>
                <a:xfrm>
                  <a:off x="9844586" y="4860698"/>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𝟑</m:t>
                            </m:r>
                          </m:sup>
                        </m:sSup>
                      </m:oMath>
                    </m:oMathPara>
                  </a14:m>
                  <a:endParaRPr lang="en-US" dirty="0"/>
                </a:p>
              </p:txBody>
            </p:sp>
          </mc:Choice>
          <mc:Fallback xmlns="">
            <p:sp>
              <p:nvSpPr>
                <p:cNvPr id="46" name="矩形 45">
                  <a:extLst>
                    <a:ext uri="{FF2B5EF4-FFF2-40B4-BE49-F238E27FC236}">
                      <a16:creationId xmlns:a16="http://schemas.microsoft.com/office/drawing/2014/main" id="{C2F96BAF-71AA-43D8-ADFC-1043183E28F8}"/>
                    </a:ext>
                  </a:extLst>
                </p:cNvPr>
                <p:cNvSpPr>
                  <a:spLocks noRot="1" noChangeAspect="1" noMove="1" noResize="1" noEditPoints="1" noAdjustHandles="1" noChangeArrowheads="1" noChangeShapeType="1" noTextEdit="1"/>
                </p:cNvSpPr>
                <p:nvPr/>
              </p:nvSpPr>
              <p:spPr>
                <a:xfrm>
                  <a:off x="9844586" y="4860698"/>
                  <a:ext cx="495584" cy="375552"/>
                </a:xfrm>
                <a:prstGeom prst="rect">
                  <a:avLst/>
                </a:prstGeom>
                <a:blipFill>
                  <a:blip r:embed="rId14"/>
                  <a:stretch>
                    <a:fillRect r="-11864" b="-45455"/>
                  </a:stretch>
                </a:blipFill>
              </p:spPr>
              <p:txBody>
                <a:bodyPr/>
                <a:lstStyle/>
                <a:p>
                  <a:r>
                    <a:rPr lang="en-US">
                      <a:noFill/>
                    </a:rPr>
                    <a:t> </a:t>
                  </a:r>
                </a:p>
              </p:txBody>
            </p:sp>
          </mc:Fallback>
        </mc:AlternateContent>
      </p:grpSp>
      <p:sp>
        <p:nvSpPr>
          <p:cNvPr id="70" name="矩形 69">
            <a:extLst>
              <a:ext uri="{FF2B5EF4-FFF2-40B4-BE49-F238E27FC236}">
                <a16:creationId xmlns:a16="http://schemas.microsoft.com/office/drawing/2014/main" id="{B59CAF76-2831-4E22-90C2-078F61DB9FD4}"/>
              </a:ext>
            </a:extLst>
          </p:cNvPr>
          <p:cNvSpPr/>
          <p:nvPr/>
        </p:nvSpPr>
        <p:spPr>
          <a:xfrm>
            <a:off x="604476" y="2666149"/>
            <a:ext cx="10983047" cy="3861647"/>
          </a:xfrm>
          <a:prstGeom prst="rect">
            <a:avLst/>
          </a:prstGeom>
          <a:solidFill>
            <a:schemeClr val="accent2">
              <a:alpha val="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1" name="矩形 70">
            <a:extLst>
              <a:ext uri="{FF2B5EF4-FFF2-40B4-BE49-F238E27FC236}">
                <a16:creationId xmlns:a16="http://schemas.microsoft.com/office/drawing/2014/main" id="{47B66F9D-BB27-40B2-8A3E-7DDB66025738}"/>
              </a:ext>
            </a:extLst>
          </p:cNvPr>
          <p:cNvSpPr/>
          <p:nvPr/>
        </p:nvSpPr>
        <p:spPr>
          <a:xfrm>
            <a:off x="250521" y="1846873"/>
            <a:ext cx="9011279" cy="766196"/>
          </a:xfrm>
          <a:prstGeom prst="rect">
            <a:avLst/>
          </a:prstGeom>
          <a:solidFill>
            <a:srgbClr val="00B0F0">
              <a:alpha val="1000"/>
            </a:srgbClr>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文本框 71">
            <a:extLst>
              <a:ext uri="{FF2B5EF4-FFF2-40B4-BE49-F238E27FC236}">
                <a16:creationId xmlns:a16="http://schemas.microsoft.com/office/drawing/2014/main" id="{2301CCB8-F294-4290-B851-FEA70A13C1E4}"/>
              </a:ext>
            </a:extLst>
          </p:cNvPr>
          <p:cNvSpPr txBox="1"/>
          <p:nvPr/>
        </p:nvSpPr>
        <p:spPr>
          <a:xfrm>
            <a:off x="7876368" y="5083869"/>
            <a:ext cx="2857867" cy="954107"/>
          </a:xfrm>
          <a:prstGeom prst="rect">
            <a:avLst/>
          </a:prstGeom>
          <a:noFill/>
        </p:spPr>
        <p:txBody>
          <a:bodyPr wrap="square" rtlCol="0">
            <a:spAutoFit/>
          </a:bodyPr>
          <a:lstStyle/>
          <a:p>
            <a:r>
              <a:rPr lang="en-US" sz="2800" b="1" i="1" dirty="0">
                <a:solidFill>
                  <a:srgbClr val="C00000"/>
                </a:solidFill>
              </a:rPr>
              <a:t>Robotics Community </a:t>
            </a:r>
          </a:p>
        </p:txBody>
      </p:sp>
      <p:sp>
        <p:nvSpPr>
          <p:cNvPr id="73" name="文本框 72">
            <a:extLst>
              <a:ext uri="{FF2B5EF4-FFF2-40B4-BE49-F238E27FC236}">
                <a16:creationId xmlns:a16="http://schemas.microsoft.com/office/drawing/2014/main" id="{2AA520FF-A8EF-42CF-979F-62EC62CBDB63}"/>
              </a:ext>
            </a:extLst>
          </p:cNvPr>
          <p:cNvSpPr txBox="1"/>
          <p:nvPr/>
        </p:nvSpPr>
        <p:spPr>
          <a:xfrm>
            <a:off x="150720" y="1320071"/>
            <a:ext cx="2857867" cy="523220"/>
          </a:xfrm>
          <a:prstGeom prst="rect">
            <a:avLst/>
          </a:prstGeom>
          <a:noFill/>
        </p:spPr>
        <p:txBody>
          <a:bodyPr wrap="square" rtlCol="0">
            <a:spAutoFit/>
          </a:bodyPr>
          <a:lstStyle/>
          <a:p>
            <a:r>
              <a:rPr lang="en-US" sz="2800" b="1" i="1" dirty="0">
                <a:solidFill>
                  <a:srgbClr val="C00000"/>
                </a:solidFill>
              </a:rPr>
              <a:t>Machine Learning</a:t>
            </a:r>
          </a:p>
        </p:txBody>
      </p:sp>
    </p:spTree>
    <p:extLst>
      <p:ext uri="{BB962C8B-B14F-4D97-AF65-F5344CB8AC3E}">
        <p14:creationId xmlns:p14="http://schemas.microsoft.com/office/powerpoint/2010/main" val="58567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2"/>
                                        </p:tgtEl>
                                        <p:attrNameLst>
                                          <p:attrName>style.visibility</p:attrName>
                                        </p:attrNameLst>
                                      </p:cBhvr>
                                      <p:to>
                                        <p:strVal val="visible"/>
                                      </p:to>
                                    </p:set>
                                    <p:anim calcmode="lin" valueType="num">
                                      <p:cBhvr additive="base">
                                        <p:cTn id="52" dur="500" fill="hold"/>
                                        <p:tgtEl>
                                          <p:spTgt spid="72"/>
                                        </p:tgtEl>
                                        <p:attrNameLst>
                                          <p:attrName>ppt_x</p:attrName>
                                        </p:attrNameLst>
                                      </p:cBhvr>
                                      <p:tavLst>
                                        <p:tav tm="0">
                                          <p:val>
                                            <p:strVal val="#ppt_x"/>
                                          </p:val>
                                        </p:tav>
                                        <p:tav tm="100000">
                                          <p:val>
                                            <p:strVal val="#ppt_x"/>
                                          </p:val>
                                        </p:tav>
                                      </p:tavLst>
                                    </p:anim>
                                    <p:anim calcmode="lin" valueType="num">
                                      <p:cBhvr additive="base">
                                        <p:cTn id="53" dur="500" fill="hold"/>
                                        <p:tgtEl>
                                          <p:spTgt spid="7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fill="hold"/>
                                        <p:tgtEl>
                                          <p:spTgt spid="70"/>
                                        </p:tgtEl>
                                        <p:attrNameLst>
                                          <p:attrName>ppt_x</p:attrName>
                                        </p:attrNameLst>
                                      </p:cBhvr>
                                      <p:tavLst>
                                        <p:tav tm="0">
                                          <p:val>
                                            <p:strVal val="#ppt_x"/>
                                          </p:val>
                                        </p:tav>
                                        <p:tav tm="100000">
                                          <p:val>
                                            <p:strVal val="#ppt_x"/>
                                          </p:val>
                                        </p:tav>
                                      </p:tavLst>
                                    </p:anim>
                                    <p:anim calcmode="lin" valueType="num">
                                      <p:cBhvr additive="base">
                                        <p:cTn id="5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 calcmode="lin" valueType="num">
                                      <p:cBhvr additive="base">
                                        <p:cTn id="62" dur="500" fill="hold"/>
                                        <p:tgtEl>
                                          <p:spTgt spid="73"/>
                                        </p:tgtEl>
                                        <p:attrNameLst>
                                          <p:attrName>ppt_x</p:attrName>
                                        </p:attrNameLst>
                                      </p:cBhvr>
                                      <p:tavLst>
                                        <p:tav tm="0">
                                          <p:val>
                                            <p:strVal val="#ppt_x"/>
                                          </p:val>
                                        </p:tav>
                                        <p:tav tm="100000">
                                          <p:val>
                                            <p:strVal val="#ppt_x"/>
                                          </p:val>
                                        </p:tav>
                                      </p:tavLst>
                                    </p:anim>
                                    <p:anim calcmode="lin" valueType="num">
                                      <p:cBhvr additive="base">
                                        <p:cTn id="63" dur="500" fill="hold"/>
                                        <p:tgtEl>
                                          <p:spTgt spid="73"/>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anim calcmode="lin" valueType="num">
                                      <p:cBhvr additive="base">
                                        <p:cTn id="66" dur="500" fill="hold"/>
                                        <p:tgtEl>
                                          <p:spTgt spid="71"/>
                                        </p:tgtEl>
                                        <p:attrNameLst>
                                          <p:attrName>ppt_x</p:attrName>
                                        </p:attrNameLst>
                                      </p:cBhvr>
                                      <p:tavLst>
                                        <p:tav tm="0">
                                          <p:val>
                                            <p:strVal val="#ppt_x"/>
                                          </p:val>
                                        </p:tav>
                                        <p:tav tm="100000">
                                          <p:val>
                                            <p:strVal val="#ppt_x"/>
                                          </p:val>
                                        </p:tav>
                                      </p:tavLst>
                                    </p:anim>
                                    <p:anim calcmode="lin" valueType="num">
                                      <p:cBhvr additive="base">
                                        <p:cTn id="6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70" grpId="0" animBg="1"/>
      <p:bldP spid="71" grpId="0" animBg="1"/>
      <p:bldP spid="72" grpId="0"/>
      <p:bldP spid="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2D475-AD2B-45B6-ACB8-FDC56A297AE9}"/>
              </a:ext>
            </a:extLst>
          </p:cNvPr>
          <p:cNvSpPr>
            <a:spLocks noGrp="1"/>
          </p:cNvSpPr>
          <p:nvPr>
            <p:ph type="title"/>
          </p:nvPr>
        </p:nvSpPr>
        <p:spPr>
          <a:xfrm>
            <a:off x="499997" y="565541"/>
            <a:ext cx="10515600" cy="1325563"/>
          </a:xfrm>
        </p:spPr>
        <p:txBody>
          <a:bodyPr/>
          <a:lstStyle/>
          <a:p>
            <a:r>
              <a:rPr lang="en-US" dirty="0"/>
              <a:t>Why machine learning/ deep learning does not use GN/LM?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BD6F754-AA85-4754-981B-46F9E9F813D4}"/>
                  </a:ext>
                </a:extLst>
              </p:cNvPr>
              <p:cNvSpPr txBox="1"/>
              <p:nvPr/>
            </p:nvSpPr>
            <p:spPr>
              <a:xfrm>
                <a:off x="1052989" y="2885966"/>
                <a:ext cx="8882176" cy="1086067"/>
              </a:xfrm>
              <a:prstGeom prst="rect">
                <a:avLst/>
              </a:prstGeom>
              <a:noFill/>
            </p:spPr>
            <p:txBody>
              <a:bodyPr wrap="square" rtlCol="0">
                <a:spAutoFit/>
              </a:bodyPr>
              <a:lstStyle/>
              <a:p>
                <a:r>
                  <a:rPr lang="en-US" sz="3200" b="1" i="1" dirty="0">
                    <a:solidFill>
                      <a:srgbClr val="C00000"/>
                    </a:solidFill>
                  </a:rPr>
                  <a:t>Efficiency: too much computational burden if use GN/LM, since too many parameters ~</a:t>
                </a:r>
                <a14:m>
                  <m:oMath xmlns:m="http://schemas.openxmlformats.org/officeDocument/2006/math">
                    <m:sSup>
                      <m:sSupPr>
                        <m:ctrlPr>
                          <a:rPr lang="en-US" sz="3200" b="1"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𝟏𝟎</m:t>
                        </m:r>
                      </m:e>
                      <m:sup>
                        <m:r>
                          <a:rPr lang="en-US" sz="3200" b="1" i="1" smtClean="0">
                            <a:solidFill>
                              <a:srgbClr val="C00000"/>
                            </a:solidFill>
                            <a:latin typeface="Cambria Math" panose="02040503050406030204" pitchFamily="18" charset="0"/>
                          </a:rPr>
                          <m:t>𝟕</m:t>
                        </m:r>
                      </m:sup>
                    </m:sSup>
                  </m:oMath>
                </a14:m>
                <a:endParaRPr lang="en-US" dirty="0"/>
              </a:p>
            </p:txBody>
          </p:sp>
        </mc:Choice>
        <mc:Fallback xmlns="">
          <p:sp>
            <p:nvSpPr>
              <p:cNvPr id="4" name="文本框 3">
                <a:extLst>
                  <a:ext uri="{FF2B5EF4-FFF2-40B4-BE49-F238E27FC236}">
                    <a16:creationId xmlns:a16="http://schemas.microsoft.com/office/drawing/2014/main" id="{DBD6F754-AA85-4754-981B-46F9E9F813D4}"/>
                  </a:ext>
                </a:extLst>
              </p:cNvPr>
              <p:cNvSpPr txBox="1">
                <a:spLocks noRot="1" noChangeAspect="1" noMove="1" noResize="1" noEditPoints="1" noAdjustHandles="1" noChangeArrowheads="1" noChangeShapeType="1" noTextEdit="1"/>
              </p:cNvSpPr>
              <p:nvPr/>
            </p:nvSpPr>
            <p:spPr>
              <a:xfrm>
                <a:off x="1052989" y="2885966"/>
                <a:ext cx="8882176" cy="1086067"/>
              </a:xfrm>
              <a:prstGeom prst="rect">
                <a:avLst/>
              </a:prstGeom>
              <a:blipFill>
                <a:blip r:embed="rId2"/>
                <a:stretch>
                  <a:fillRect l="-1784" t="-7263" b="-17318"/>
                </a:stretch>
              </a:blipFill>
            </p:spPr>
            <p:txBody>
              <a:bodyPr/>
              <a:lstStyle/>
              <a:p>
                <a:r>
                  <a:rPr lang="en-US">
                    <a:noFill/>
                  </a:rPr>
                  <a:t> </a:t>
                </a:r>
              </a:p>
            </p:txBody>
          </p:sp>
        </mc:Fallback>
      </mc:AlternateContent>
      <p:sp>
        <p:nvSpPr>
          <p:cNvPr id="6" name="文本框 5">
            <a:extLst>
              <a:ext uri="{FF2B5EF4-FFF2-40B4-BE49-F238E27FC236}">
                <a16:creationId xmlns:a16="http://schemas.microsoft.com/office/drawing/2014/main" id="{E6FFED40-DC30-4B27-83A7-8536BF360694}"/>
              </a:ext>
            </a:extLst>
          </p:cNvPr>
          <p:cNvSpPr txBox="1"/>
          <p:nvPr/>
        </p:nvSpPr>
        <p:spPr>
          <a:xfrm>
            <a:off x="880836" y="2096147"/>
            <a:ext cx="9753922" cy="584775"/>
          </a:xfrm>
          <a:prstGeom prst="rect">
            <a:avLst/>
          </a:prstGeom>
          <a:noFill/>
        </p:spPr>
        <p:txBody>
          <a:bodyPr wrap="square" rtlCol="0">
            <a:spAutoFit/>
          </a:bodyPr>
          <a:lstStyle/>
          <a:p>
            <a:r>
              <a:rPr lang="en-US" sz="3200" b="1" i="1" dirty="0">
                <a:solidFill>
                  <a:srgbClr val="C00000"/>
                </a:solidFill>
              </a:rPr>
              <a:t>GN/LM cost more computational time than GD</a:t>
            </a:r>
            <a:endParaRPr lang="en-US" dirty="0"/>
          </a:p>
        </p:txBody>
      </p:sp>
    </p:spTree>
    <p:extLst>
      <p:ext uri="{BB962C8B-B14F-4D97-AF65-F5344CB8AC3E}">
        <p14:creationId xmlns:p14="http://schemas.microsoft.com/office/powerpoint/2010/main" val="32626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7E7CCFC-6808-43F0-ADC7-AFBC4778F796}"/>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2500"/>
                  <a:t>What if number of nodes in SLAM grows to </a:t>
                </a:r>
                <a14:m>
                  <m:oMath xmlns:m="http://schemas.openxmlformats.org/officeDocument/2006/math">
                    <m:sSup>
                      <m:sSupPr>
                        <m:ctrlPr>
                          <a:rPr lang="en-US" sz="2500" b="1" i="1">
                            <a:latin typeface="Cambria Math" panose="02040503050406030204" pitchFamily="18" charset="0"/>
                          </a:rPr>
                        </m:ctrlPr>
                      </m:sSupPr>
                      <m:e>
                        <m:r>
                          <a:rPr lang="en-US" sz="2500" b="1" i="1">
                            <a:latin typeface="Cambria Math" panose="02040503050406030204" pitchFamily="18" charset="0"/>
                          </a:rPr>
                          <m:t>𝟏𝟎</m:t>
                        </m:r>
                      </m:e>
                      <m:sup>
                        <m:r>
                          <a:rPr lang="en-US" sz="2500" b="1" i="1">
                            <a:latin typeface="Cambria Math" panose="02040503050406030204" pitchFamily="18" charset="0"/>
                          </a:rPr>
                          <m:t>𝟕</m:t>
                        </m:r>
                      </m:sup>
                    </m:sSup>
                  </m:oMath>
                </a14:m>
                <a:r>
                  <a:rPr lang="en-US" sz="2500"/>
                  <a:t>, efficiency issue? </a:t>
                </a:r>
              </a:p>
            </p:txBody>
          </p:sp>
        </mc:Choice>
        <mc:Fallback xmlns="">
          <p:sp>
            <p:nvSpPr>
              <p:cNvPr id="2" name="标题 1">
                <a:extLst>
                  <a:ext uri="{FF2B5EF4-FFF2-40B4-BE49-F238E27FC236}">
                    <a16:creationId xmlns:a16="http://schemas.microsoft.com/office/drawing/2014/main" id="{D7E7CCFC-6808-43F0-ADC7-AFBC4778F796}"/>
                  </a:ext>
                </a:extLst>
              </p:cNvPr>
              <p:cNvSpPr>
                <a:spLocks noGrp="1" noRot="1" noChangeAspect="1" noMove="1" noResize="1" noEditPoints="1" noAdjustHandles="1" noChangeArrowheads="1" noChangeShapeType="1" noTextEdit="1"/>
              </p:cNvSpPr>
              <p:nvPr>
                <p:ph type="title"/>
              </p:nvPr>
            </p:nvSpPr>
            <p:spPr>
              <a:xfrm>
                <a:off x="589560" y="856180"/>
                <a:ext cx="4560584" cy="1128068"/>
              </a:xfrm>
              <a:blipFill>
                <a:blip r:embed="rId3"/>
                <a:stretch>
                  <a:fillRect l="-2273" r="-200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CDB1029C-8971-4042-B9A0-8FF8B7CE6D6A}"/>
              </a:ext>
            </a:extLst>
          </p:cNvPr>
          <p:cNvSpPr/>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Wang, Rui, Martin Schworer, and Daniel Cremers. "Stereo DSO: Large-scale direct sparse visual odometry with stereo cameras." </a:t>
            </a:r>
            <a:r>
              <a:rPr lang="en-US" sz="2000" i="1"/>
              <a:t>Proceedings of the IEEE International Conference on Computer Vision</a:t>
            </a:r>
            <a:r>
              <a:rPr lang="en-US" sz="2000"/>
              <a:t>. 2017.</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6E17F0AC-067F-402C-8D3F-862E9C8368D8}"/>
              </a:ext>
            </a:extLst>
          </p:cNvPr>
          <p:cNvPicPr>
            <a:picLocks noChangeAspect="1"/>
          </p:cNvPicPr>
          <p:nvPr/>
        </p:nvPicPr>
        <p:blipFill rotWithShape="1">
          <a:blip r:embed="rId4"/>
          <a:srcRect l="8953" r="8519" b="-2"/>
          <a:stretch/>
        </p:blipFill>
        <p:spPr>
          <a:xfrm>
            <a:off x="5977788" y="799352"/>
            <a:ext cx="5425410" cy="5259296"/>
          </a:xfrm>
          <a:prstGeom prst="rect">
            <a:avLst/>
          </a:prstGeom>
        </p:spPr>
      </p:pic>
    </p:spTree>
    <p:extLst>
      <p:ext uri="{BB962C8B-B14F-4D97-AF65-F5344CB8AC3E}">
        <p14:creationId xmlns:p14="http://schemas.microsoft.com/office/powerpoint/2010/main" val="216326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757DDEC-925B-4027-A711-31EA9492CD86}"/>
                  </a:ext>
                </a:extLst>
              </p:cNvPr>
              <p:cNvSpPr>
                <a:spLocks noGrp="1"/>
              </p:cNvSpPr>
              <p:nvPr>
                <p:ph type="title"/>
              </p:nvPr>
            </p:nvSpPr>
            <p:spPr>
              <a:xfrm>
                <a:off x="838200" y="287066"/>
                <a:ext cx="10515600" cy="1325563"/>
              </a:xfrm>
            </p:spPr>
            <p:txBody>
              <a:bodyPr/>
              <a:lstStyle/>
              <a:p>
                <a:r>
                  <a:rPr lang="en-US" dirty="0"/>
                  <a:t>What if number of nodes in SLAM grows to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a14:m>
                <a:r>
                  <a:rPr lang="en-US" dirty="0"/>
                  <a:t>, efficiency issue?  </a:t>
                </a:r>
              </a:p>
            </p:txBody>
          </p:sp>
        </mc:Choice>
        <mc:Fallback xmlns="">
          <p:sp>
            <p:nvSpPr>
              <p:cNvPr id="2" name="标题 1">
                <a:extLst>
                  <a:ext uri="{FF2B5EF4-FFF2-40B4-BE49-F238E27FC236}">
                    <a16:creationId xmlns:a16="http://schemas.microsoft.com/office/drawing/2014/main" id="{9757DDEC-925B-4027-A711-31EA9492CD86}"/>
                  </a:ext>
                </a:extLst>
              </p:cNvPr>
              <p:cNvSpPr>
                <a:spLocks noGrp="1" noRot="1" noChangeAspect="1" noMove="1" noResize="1" noEditPoints="1" noAdjustHandles="1" noChangeArrowheads="1" noChangeShapeType="1" noTextEdit="1"/>
              </p:cNvSpPr>
              <p:nvPr>
                <p:ph type="title"/>
              </p:nvPr>
            </p:nvSpPr>
            <p:spPr>
              <a:xfrm>
                <a:off x="838200" y="287066"/>
                <a:ext cx="10515600" cy="1325563"/>
              </a:xfrm>
              <a:blipFill>
                <a:blip r:embed="rId3"/>
                <a:stretch>
                  <a:fillRect l="-2377" t="-13761" b="-21101"/>
                </a:stretch>
              </a:blipFill>
            </p:spPr>
            <p:txBody>
              <a:bodyPr/>
              <a:lstStyle/>
              <a:p>
                <a:r>
                  <a:rPr lang="en-US">
                    <a:noFill/>
                  </a:rPr>
                  <a:t> </a:t>
                </a:r>
              </a:p>
            </p:txBody>
          </p:sp>
        </mc:Fallback>
      </mc:AlternateContent>
      <p:sp>
        <p:nvSpPr>
          <p:cNvPr id="3" name="内容占位符 2">
            <a:extLst>
              <a:ext uri="{FF2B5EF4-FFF2-40B4-BE49-F238E27FC236}">
                <a16:creationId xmlns:a16="http://schemas.microsoft.com/office/drawing/2014/main" id="{8C0A1928-FED0-4BA6-9104-1632417647A0}"/>
              </a:ext>
            </a:extLst>
          </p:cNvPr>
          <p:cNvSpPr>
            <a:spLocks noGrp="1"/>
          </p:cNvSpPr>
          <p:nvPr>
            <p:ph idx="1"/>
          </p:nvPr>
        </p:nvSpPr>
        <p:spPr>
          <a:xfrm>
            <a:off x="983190" y="1770153"/>
            <a:ext cx="10515600" cy="4351338"/>
          </a:xfrm>
        </p:spPr>
        <p:txBody>
          <a:bodyPr/>
          <a:lstStyle/>
          <a:p>
            <a:r>
              <a:rPr lang="en-US" dirty="0"/>
              <a:t>Update Check</a:t>
            </a:r>
          </a:p>
          <a:p>
            <a:endParaRPr lang="en-US" dirty="0"/>
          </a:p>
          <a:p>
            <a:endParaRPr lang="en-US" dirty="0"/>
          </a:p>
          <a:p>
            <a:r>
              <a:rPr lang="en-US" dirty="0" err="1"/>
              <a:t>Submapping</a:t>
            </a:r>
            <a:r>
              <a:rPr lang="en-US" dirty="0"/>
              <a:t> (Divide and Conquer)</a:t>
            </a:r>
          </a:p>
          <a:p>
            <a:endParaRPr lang="en-US" dirty="0"/>
          </a:p>
        </p:txBody>
      </p:sp>
      <p:grpSp>
        <p:nvGrpSpPr>
          <p:cNvPr id="119" name="组合 118">
            <a:extLst>
              <a:ext uri="{FF2B5EF4-FFF2-40B4-BE49-F238E27FC236}">
                <a16:creationId xmlns:a16="http://schemas.microsoft.com/office/drawing/2014/main" id="{DCBBB7CA-CA0C-4508-B89D-5684627F1743}"/>
              </a:ext>
            </a:extLst>
          </p:cNvPr>
          <p:cNvGrpSpPr/>
          <p:nvPr/>
        </p:nvGrpSpPr>
        <p:grpSpPr>
          <a:xfrm>
            <a:off x="1497931" y="2369930"/>
            <a:ext cx="9308401" cy="820940"/>
            <a:chOff x="1497931" y="2369930"/>
            <a:chExt cx="9308401" cy="820940"/>
          </a:xfrm>
        </p:grpSpPr>
        <p:sp>
          <p:nvSpPr>
            <p:cNvPr id="4" name="椭圆 3">
              <a:extLst>
                <a:ext uri="{FF2B5EF4-FFF2-40B4-BE49-F238E27FC236}">
                  <a16:creationId xmlns:a16="http://schemas.microsoft.com/office/drawing/2014/main" id="{954B23FD-B3C8-4FB4-934F-CA54D9ECF8B2}"/>
                </a:ext>
              </a:extLst>
            </p:cNvPr>
            <p:cNvSpPr/>
            <p:nvPr/>
          </p:nvSpPr>
          <p:spPr>
            <a:xfrm>
              <a:off x="1507864"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 name="椭圆 4">
              <a:extLst>
                <a:ext uri="{FF2B5EF4-FFF2-40B4-BE49-F238E27FC236}">
                  <a16:creationId xmlns:a16="http://schemas.microsoft.com/office/drawing/2014/main" id="{C8C1B155-74D1-49F7-A021-F53B630D2E40}"/>
                </a:ext>
              </a:extLst>
            </p:cNvPr>
            <p:cNvSpPr/>
            <p:nvPr/>
          </p:nvSpPr>
          <p:spPr>
            <a:xfrm>
              <a:off x="2240651" y="2369930"/>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椭圆 5">
              <a:extLst>
                <a:ext uri="{FF2B5EF4-FFF2-40B4-BE49-F238E27FC236}">
                  <a16:creationId xmlns:a16="http://schemas.microsoft.com/office/drawing/2014/main" id="{D7D1B88D-0B1D-42B1-9F98-049ED44DE406}"/>
                </a:ext>
              </a:extLst>
            </p:cNvPr>
            <p:cNvSpPr/>
            <p:nvPr/>
          </p:nvSpPr>
          <p:spPr>
            <a:xfrm>
              <a:off x="2973438"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7" name="直接箭头连接符 6">
              <a:extLst>
                <a:ext uri="{FF2B5EF4-FFF2-40B4-BE49-F238E27FC236}">
                  <a16:creationId xmlns:a16="http://schemas.microsoft.com/office/drawing/2014/main" id="{B11D08CA-F573-4EE7-83E6-33A1AC1597D4}"/>
                </a:ext>
              </a:extLst>
            </p:cNvPr>
            <p:cNvCxnSpPr>
              <a:cxnSpLocks/>
              <a:stCxn id="4" idx="6"/>
              <a:endCxn id="5" idx="2"/>
            </p:cNvCxnSpPr>
            <p:nvPr/>
          </p:nvCxnSpPr>
          <p:spPr>
            <a:xfrm flipV="1">
              <a:off x="1912407"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68B8029-D766-4AFE-9670-B13F70FFAA99}"/>
                </a:ext>
              </a:extLst>
            </p:cNvPr>
            <p:cNvCxnSpPr>
              <a:cxnSpLocks/>
              <a:stCxn id="5" idx="6"/>
              <a:endCxn id="6" idx="2"/>
            </p:cNvCxnSpPr>
            <p:nvPr/>
          </p:nvCxnSpPr>
          <p:spPr>
            <a:xfrm>
              <a:off x="2645194"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3FD81DAD-4794-4CF1-A785-8AAEEFB5BF43}"/>
                </a:ext>
              </a:extLst>
            </p:cNvPr>
            <p:cNvSpPr/>
            <p:nvPr/>
          </p:nvSpPr>
          <p:spPr>
            <a:xfrm>
              <a:off x="3993642" y="2369932"/>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椭圆 31">
              <a:extLst>
                <a:ext uri="{FF2B5EF4-FFF2-40B4-BE49-F238E27FC236}">
                  <a16:creationId xmlns:a16="http://schemas.microsoft.com/office/drawing/2014/main" id="{C0FF0A90-1B87-459F-B613-7D903F70CA5F}"/>
                </a:ext>
              </a:extLst>
            </p:cNvPr>
            <p:cNvSpPr/>
            <p:nvPr/>
          </p:nvSpPr>
          <p:spPr>
            <a:xfrm>
              <a:off x="4726429"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椭圆 32">
              <a:extLst>
                <a:ext uri="{FF2B5EF4-FFF2-40B4-BE49-F238E27FC236}">
                  <a16:creationId xmlns:a16="http://schemas.microsoft.com/office/drawing/2014/main" id="{B3038C4A-7177-4069-B24A-6C8929611633}"/>
                </a:ext>
              </a:extLst>
            </p:cNvPr>
            <p:cNvSpPr/>
            <p:nvPr/>
          </p:nvSpPr>
          <p:spPr>
            <a:xfrm>
              <a:off x="5459216" y="2369932"/>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34" name="直接箭头连接符 33">
              <a:extLst>
                <a:ext uri="{FF2B5EF4-FFF2-40B4-BE49-F238E27FC236}">
                  <a16:creationId xmlns:a16="http://schemas.microsoft.com/office/drawing/2014/main" id="{39B580E1-B768-49E2-A3BC-194630E86E92}"/>
                </a:ext>
              </a:extLst>
            </p:cNvPr>
            <p:cNvCxnSpPr>
              <a:cxnSpLocks/>
              <a:stCxn id="31" idx="6"/>
              <a:endCxn id="32" idx="2"/>
            </p:cNvCxnSpPr>
            <p:nvPr/>
          </p:nvCxnSpPr>
          <p:spPr>
            <a:xfrm flipV="1">
              <a:off x="4398185" y="257605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3B276C0-E718-4E7A-BCC7-A1A52CE09AA8}"/>
                </a:ext>
              </a:extLst>
            </p:cNvPr>
            <p:cNvCxnSpPr>
              <a:cxnSpLocks/>
              <a:stCxn id="32" idx="6"/>
              <a:endCxn id="33" idx="2"/>
            </p:cNvCxnSpPr>
            <p:nvPr/>
          </p:nvCxnSpPr>
          <p:spPr>
            <a:xfrm>
              <a:off x="5130972" y="257605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D69B6421-6FD6-480F-8320-7F569A26B46B}"/>
                </a:ext>
              </a:extLst>
            </p:cNvPr>
            <p:cNvSpPr/>
            <p:nvPr/>
          </p:nvSpPr>
          <p:spPr>
            <a:xfrm>
              <a:off x="6240990" y="2372090"/>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椭圆 36">
              <a:extLst>
                <a:ext uri="{FF2B5EF4-FFF2-40B4-BE49-F238E27FC236}">
                  <a16:creationId xmlns:a16="http://schemas.microsoft.com/office/drawing/2014/main" id="{F67E780D-178E-4A56-B764-80A278526348}"/>
                </a:ext>
              </a:extLst>
            </p:cNvPr>
            <p:cNvSpPr/>
            <p:nvPr/>
          </p:nvSpPr>
          <p:spPr>
            <a:xfrm>
              <a:off x="6973777" y="2372089"/>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BAE6638E-9C76-402B-A8AC-DA5BA89CA72B}"/>
                </a:ext>
              </a:extLst>
            </p:cNvPr>
            <p:cNvSpPr/>
            <p:nvPr/>
          </p:nvSpPr>
          <p:spPr>
            <a:xfrm>
              <a:off x="7706564" y="237209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直接箭头连接符 38">
              <a:extLst>
                <a:ext uri="{FF2B5EF4-FFF2-40B4-BE49-F238E27FC236}">
                  <a16:creationId xmlns:a16="http://schemas.microsoft.com/office/drawing/2014/main" id="{B50FA5C7-A01C-46DA-95FD-55CFACB12376}"/>
                </a:ext>
              </a:extLst>
            </p:cNvPr>
            <p:cNvCxnSpPr>
              <a:cxnSpLocks/>
              <a:stCxn id="36" idx="6"/>
              <a:endCxn id="37" idx="2"/>
            </p:cNvCxnSpPr>
            <p:nvPr/>
          </p:nvCxnSpPr>
          <p:spPr>
            <a:xfrm flipV="1">
              <a:off x="6645533" y="2578210"/>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A92E6BE-FE32-4FA2-8079-931AEB9C7871}"/>
                </a:ext>
              </a:extLst>
            </p:cNvPr>
            <p:cNvCxnSpPr>
              <a:cxnSpLocks/>
              <a:stCxn id="37" idx="6"/>
              <a:endCxn id="38" idx="2"/>
            </p:cNvCxnSpPr>
            <p:nvPr/>
          </p:nvCxnSpPr>
          <p:spPr>
            <a:xfrm>
              <a:off x="7378320" y="2578210"/>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DFDF210-F57A-43FF-94C1-31591964044A}"/>
                </a:ext>
              </a:extLst>
            </p:cNvPr>
            <p:cNvCxnSpPr>
              <a:cxnSpLocks/>
              <a:endCxn id="43" idx="2"/>
            </p:cNvCxnSpPr>
            <p:nvPr/>
          </p:nvCxnSpPr>
          <p:spPr>
            <a:xfrm>
              <a:off x="8119017" y="2576051"/>
              <a:ext cx="23112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5E23261-00D7-4C64-8E2D-D95400A42F25}"/>
                </a:ext>
              </a:extLst>
            </p:cNvPr>
            <p:cNvCxnSpPr>
              <a:cxnSpLocks/>
              <a:stCxn id="33" idx="6"/>
              <a:endCxn id="36" idx="2"/>
            </p:cNvCxnSpPr>
            <p:nvPr/>
          </p:nvCxnSpPr>
          <p:spPr>
            <a:xfrm>
              <a:off x="5863759" y="2576053"/>
              <a:ext cx="377231" cy="21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8E1548FB-BA4A-4CD1-8217-43F79E6A3092}"/>
                </a:ext>
              </a:extLst>
            </p:cNvPr>
            <p:cNvSpPr/>
            <p:nvPr/>
          </p:nvSpPr>
          <p:spPr>
            <a:xfrm>
              <a:off x="8350141" y="236993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1C5084B5-8BD6-41BF-ACE8-6A9E01B48057}"/>
                </a:ext>
              </a:extLst>
            </p:cNvPr>
            <p:cNvSpPr/>
            <p:nvPr/>
          </p:nvSpPr>
          <p:spPr>
            <a:xfrm>
              <a:off x="9082928" y="236993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2B1F3B45-574D-4215-BDD7-CBAB9F933DE7}"/>
                </a:ext>
              </a:extLst>
            </p:cNvPr>
            <p:cNvSpPr/>
            <p:nvPr/>
          </p:nvSpPr>
          <p:spPr>
            <a:xfrm>
              <a:off x="9815715" y="236993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接箭头连接符 45">
              <a:extLst>
                <a:ext uri="{FF2B5EF4-FFF2-40B4-BE49-F238E27FC236}">
                  <a16:creationId xmlns:a16="http://schemas.microsoft.com/office/drawing/2014/main" id="{87C13BFD-E9C8-4A67-A9AC-08BE2BAD5908}"/>
                </a:ext>
              </a:extLst>
            </p:cNvPr>
            <p:cNvCxnSpPr>
              <a:cxnSpLocks/>
              <a:stCxn id="43" idx="6"/>
              <a:endCxn id="44" idx="2"/>
            </p:cNvCxnSpPr>
            <p:nvPr/>
          </p:nvCxnSpPr>
          <p:spPr>
            <a:xfrm flipV="1">
              <a:off x="8754684"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77FCC7A-778B-443A-BF4E-0B07F7792EF1}"/>
                </a:ext>
              </a:extLst>
            </p:cNvPr>
            <p:cNvCxnSpPr>
              <a:cxnSpLocks/>
              <a:stCxn id="44" idx="6"/>
              <a:endCxn id="45" idx="2"/>
            </p:cNvCxnSpPr>
            <p:nvPr/>
          </p:nvCxnSpPr>
          <p:spPr>
            <a:xfrm>
              <a:off x="9487471"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A7877E5-2A9B-4E75-9AE7-83AC6578BEF8}"/>
                </a:ext>
              </a:extLst>
            </p:cNvPr>
            <p:cNvSpPr txBox="1"/>
            <p:nvPr/>
          </p:nvSpPr>
          <p:spPr>
            <a:xfrm>
              <a:off x="3679903" y="2369930"/>
              <a:ext cx="505777" cy="369332"/>
            </a:xfrm>
            <a:prstGeom prst="rect">
              <a:avLst/>
            </a:prstGeom>
            <a:noFill/>
          </p:spPr>
          <p:txBody>
            <a:bodyPr wrap="square" rtlCol="0">
              <a:spAutoFit/>
            </a:bodyPr>
            <a:lstStyle/>
            <a:p>
              <a:r>
                <a:rPr lang="en-US" dirty="0">
                  <a:solidFill>
                    <a:srgbClr val="00B050"/>
                  </a:solidFill>
                </a:rPr>
                <a:t>…</a:t>
              </a:r>
            </a:p>
          </p:txBody>
        </p:sp>
        <p:cxnSp>
          <p:nvCxnSpPr>
            <p:cNvPr id="50" name="直接箭头连接符 49">
              <a:extLst>
                <a:ext uri="{FF2B5EF4-FFF2-40B4-BE49-F238E27FC236}">
                  <a16:creationId xmlns:a16="http://schemas.microsoft.com/office/drawing/2014/main" id="{D4346A6D-78A5-437A-B6D4-DD8C58408A68}"/>
                </a:ext>
              </a:extLst>
            </p:cNvPr>
            <p:cNvCxnSpPr>
              <a:cxnSpLocks/>
            </p:cNvCxnSpPr>
            <p:nvPr/>
          </p:nvCxnSpPr>
          <p:spPr>
            <a:xfrm flipV="1">
              <a:off x="3385891" y="2571264"/>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BFA1710-B732-4B1B-AA01-ED3492349BCE}"/>
                    </a:ext>
                  </a:extLst>
                </p:cNvPr>
                <p:cNvSpPr/>
                <p:nvPr/>
              </p:nvSpPr>
              <p:spPr>
                <a:xfrm>
                  <a:off x="10182507" y="2739262"/>
                  <a:ext cx="623825"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m:oMathPara>
                  </a14:m>
                  <a:endParaRPr lang="en-US" dirty="0"/>
                </a:p>
              </p:txBody>
            </p:sp>
          </mc:Choice>
          <mc:Fallback xmlns="">
            <p:sp>
              <p:nvSpPr>
                <p:cNvPr id="53" name="矩形 52">
                  <a:extLst>
                    <a:ext uri="{FF2B5EF4-FFF2-40B4-BE49-F238E27FC236}">
                      <a16:creationId xmlns:a16="http://schemas.microsoft.com/office/drawing/2014/main" id="{0BFA1710-B732-4B1B-AA01-ED3492349BCE}"/>
                    </a:ext>
                  </a:extLst>
                </p:cNvPr>
                <p:cNvSpPr>
                  <a:spLocks noRot="1" noChangeAspect="1" noMove="1" noResize="1" noEditPoints="1" noAdjustHandles="1" noChangeArrowheads="1" noChangeShapeType="1" noTextEdit="1"/>
                </p:cNvSpPr>
                <p:nvPr/>
              </p:nvSpPr>
              <p:spPr>
                <a:xfrm>
                  <a:off x="10182507" y="2739262"/>
                  <a:ext cx="623825" cy="37427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2816059-A0AB-46FA-8758-FA90237F9685}"/>
                    </a:ext>
                  </a:extLst>
                </p:cNvPr>
                <p:cNvSpPr/>
                <p:nvPr/>
              </p:nvSpPr>
              <p:spPr>
                <a:xfrm>
                  <a:off x="1497931" y="2782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m:t>
                        </m:r>
                      </m:oMath>
                    </m:oMathPara>
                  </a14:m>
                  <a:endParaRPr lang="en-US" dirty="0"/>
                </a:p>
              </p:txBody>
            </p:sp>
          </mc:Choice>
          <mc:Fallback xmlns="">
            <p:sp>
              <p:nvSpPr>
                <p:cNvPr id="54" name="矩形 53">
                  <a:extLst>
                    <a:ext uri="{FF2B5EF4-FFF2-40B4-BE49-F238E27FC236}">
                      <a16:creationId xmlns:a16="http://schemas.microsoft.com/office/drawing/2014/main" id="{42816059-A0AB-46FA-8758-FA90237F9685}"/>
                    </a:ext>
                  </a:extLst>
                </p:cNvPr>
                <p:cNvSpPr>
                  <a:spLocks noRot="1" noChangeAspect="1" noMove="1" noResize="1" noEditPoints="1" noAdjustHandles="1" noChangeArrowheads="1" noChangeShapeType="1" noTextEdit="1"/>
                </p:cNvSpPr>
                <p:nvPr/>
              </p:nvSpPr>
              <p:spPr>
                <a:xfrm>
                  <a:off x="1497931" y="2782171"/>
                  <a:ext cx="37542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470A917C-4B74-4297-8611-9ED93527EF76}"/>
                    </a:ext>
                  </a:extLst>
                </p:cNvPr>
                <p:cNvSpPr/>
                <p:nvPr/>
              </p:nvSpPr>
              <p:spPr>
                <a:xfrm>
                  <a:off x="2241866" y="2821538"/>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oMath>
                    </m:oMathPara>
                  </a14:m>
                  <a:endParaRPr lang="en-US" dirty="0"/>
                </a:p>
              </p:txBody>
            </p:sp>
          </mc:Choice>
          <mc:Fallback xmlns="">
            <p:sp>
              <p:nvSpPr>
                <p:cNvPr id="55" name="矩形 54">
                  <a:extLst>
                    <a:ext uri="{FF2B5EF4-FFF2-40B4-BE49-F238E27FC236}">
                      <a16:creationId xmlns:a16="http://schemas.microsoft.com/office/drawing/2014/main" id="{470A917C-4B74-4297-8611-9ED93527EF76}"/>
                    </a:ext>
                  </a:extLst>
                </p:cNvPr>
                <p:cNvSpPr>
                  <a:spLocks noRot="1" noChangeAspect="1" noMove="1" noResize="1" noEditPoints="1" noAdjustHandles="1" noChangeArrowheads="1" noChangeShapeType="1" noTextEdit="1"/>
                </p:cNvSpPr>
                <p:nvPr/>
              </p:nvSpPr>
              <p:spPr>
                <a:xfrm>
                  <a:off x="2241866" y="2821538"/>
                  <a:ext cx="37542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8E798C23-BA16-413B-9C60-A00E9AE02187}"/>
                    </a:ext>
                  </a:extLst>
                </p:cNvPr>
                <p:cNvSpPr/>
                <p:nvPr/>
              </p:nvSpPr>
              <p:spPr>
                <a:xfrm>
                  <a:off x="3010468" y="2821538"/>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oMath>
                    </m:oMathPara>
                  </a14:m>
                  <a:endParaRPr lang="en-US" dirty="0"/>
                </a:p>
              </p:txBody>
            </p:sp>
          </mc:Choice>
          <mc:Fallback xmlns="">
            <p:sp>
              <p:nvSpPr>
                <p:cNvPr id="56" name="矩形 55">
                  <a:extLst>
                    <a:ext uri="{FF2B5EF4-FFF2-40B4-BE49-F238E27FC236}">
                      <a16:creationId xmlns:a16="http://schemas.microsoft.com/office/drawing/2014/main" id="{8E798C23-BA16-413B-9C60-A00E9AE02187}"/>
                    </a:ext>
                  </a:extLst>
                </p:cNvPr>
                <p:cNvSpPr>
                  <a:spLocks noRot="1" noChangeAspect="1" noMove="1" noResize="1" noEditPoints="1" noAdjustHandles="1" noChangeArrowheads="1" noChangeShapeType="1" noTextEdit="1"/>
                </p:cNvSpPr>
                <p:nvPr/>
              </p:nvSpPr>
              <p:spPr>
                <a:xfrm>
                  <a:off x="3010468" y="2821538"/>
                  <a:ext cx="375423" cy="369332"/>
                </a:xfrm>
                <a:prstGeom prst="rect">
                  <a:avLst/>
                </a:prstGeom>
                <a:blipFill>
                  <a:blip r:embed="rId7"/>
                  <a:stretch>
                    <a:fillRect/>
                  </a:stretch>
                </a:blipFill>
              </p:spPr>
              <p:txBody>
                <a:bodyPr/>
                <a:lstStyle/>
                <a:p>
                  <a:r>
                    <a:rPr lang="en-US">
                      <a:noFill/>
                    </a:rPr>
                    <a:t> </a:t>
                  </a:r>
                </a:p>
              </p:txBody>
            </p:sp>
          </mc:Fallback>
        </mc:AlternateContent>
      </p:grpSp>
      <p:grpSp>
        <p:nvGrpSpPr>
          <p:cNvPr id="120" name="组合 119">
            <a:extLst>
              <a:ext uri="{FF2B5EF4-FFF2-40B4-BE49-F238E27FC236}">
                <a16:creationId xmlns:a16="http://schemas.microsoft.com/office/drawing/2014/main" id="{422A3790-1EAF-417E-B1C8-E66174C7DFF8}"/>
              </a:ext>
            </a:extLst>
          </p:cNvPr>
          <p:cNvGrpSpPr/>
          <p:nvPr/>
        </p:nvGrpSpPr>
        <p:grpSpPr>
          <a:xfrm>
            <a:off x="1662053" y="5972081"/>
            <a:ext cx="9308401" cy="820940"/>
            <a:chOff x="1662053" y="5972081"/>
            <a:chExt cx="9308401" cy="820940"/>
          </a:xfrm>
        </p:grpSpPr>
        <p:sp>
          <p:nvSpPr>
            <p:cNvPr id="57" name="椭圆 56">
              <a:extLst>
                <a:ext uri="{FF2B5EF4-FFF2-40B4-BE49-F238E27FC236}">
                  <a16:creationId xmlns:a16="http://schemas.microsoft.com/office/drawing/2014/main" id="{25416C12-C17D-4CF9-B118-1D4E70D2BBAB}"/>
                </a:ext>
              </a:extLst>
            </p:cNvPr>
            <p:cNvSpPr/>
            <p:nvPr/>
          </p:nvSpPr>
          <p:spPr>
            <a:xfrm>
              <a:off x="1671986"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A0743D09-576A-497B-A63A-5D418ADB8DDD}"/>
                </a:ext>
              </a:extLst>
            </p:cNvPr>
            <p:cNvSpPr/>
            <p:nvPr/>
          </p:nvSpPr>
          <p:spPr>
            <a:xfrm>
              <a:off x="2404773" y="597208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椭圆 58">
              <a:extLst>
                <a:ext uri="{FF2B5EF4-FFF2-40B4-BE49-F238E27FC236}">
                  <a16:creationId xmlns:a16="http://schemas.microsoft.com/office/drawing/2014/main" id="{E885FB9B-D330-4970-933F-D213EA8321B6}"/>
                </a:ext>
              </a:extLst>
            </p:cNvPr>
            <p:cNvSpPr/>
            <p:nvPr/>
          </p:nvSpPr>
          <p:spPr>
            <a:xfrm>
              <a:off x="3137560"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直接箭头连接符 59">
              <a:extLst>
                <a:ext uri="{FF2B5EF4-FFF2-40B4-BE49-F238E27FC236}">
                  <a16:creationId xmlns:a16="http://schemas.microsoft.com/office/drawing/2014/main" id="{C4570D3A-4E8F-49F2-8643-BC97E113514C}"/>
                </a:ext>
              </a:extLst>
            </p:cNvPr>
            <p:cNvCxnSpPr>
              <a:cxnSpLocks/>
              <a:stCxn id="57" idx="6"/>
              <a:endCxn id="58" idx="2"/>
            </p:cNvCxnSpPr>
            <p:nvPr/>
          </p:nvCxnSpPr>
          <p:spPr>
            <a:xfrm flipV="1">
              <a:off x="2076529"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5FD35CB-B06F-4A04-89BD-728A3E94D06A}"/>
                </a:ext>
              </a:extLst>
            </p:cNvPr>
            <p:cNvCxnSpPr>
              <a:cxnSpLocks/>
              <a:stCxn id="58" idx="6"/>
              <a:endCxn id="59" idx="2"/>
            </p:cNvCxnSpPr>
            <p:nvPr/>
          </p:nvCxnSpPr>
          <p:spPr>
            <a:xfrm>
              <a:off x="2809316"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2683B9C6-1854-4856-A0F6-CEEFE554913B}"/>
                </a:ext>
              </a:extLst>
            </p:cNvPr>
            <p:cNvSpPr/>
            <p:nvPr/>
          </p:nvSpPr>
          <p:spPr>
            <a:xfrm>
              <a:off x="4157764" y="5972083"/>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96ADBE82-B8F2-465D-AF27-8C89751E719E}"/>
                </a:ext>
              </a:extLst>
            </p:cNvPr>
            <p:cNvSpPr/>
            <p:nvPr/>
          </p:nvSpPr>
          <p:spPr>
            <a:xfrm>
              <a:off x="4890551"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椭圆 63">
              <a:extLst>
                <a:ext uri="{FF2B5EF4-FFF2-40B4-BE49-F238E27FC236}">
                  <a16:creationId xmlns:a16="http://schemas.microsoft.com/office/drawing/2014/main" id="{3053467F-2CF6-4597-AA47-B1259801FFD8}"/>
                </a:ext>
              </a:extLst>
            </p:cNvPr>
            <p:cNvSpPr/>
            <p:nvPr/>
          </p:nvSpPr>
          <p:spPr>
            <a:xfrm>
              <a:off x="5623338" y="5972083"/>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直接箭头连接符 64">
              <a:extLst>
                <a:ext uri="{FF2B5EF4-FFF2-40B4-BE49-F238E27FC236}">
                  <a16:creationId xmlns:a16="http://schemas.microsoft.com/office/drawing/2014/main" id="{7B52B8EC-BCF5-4287-8C5F-C84323BC0005}"/>
                </a:ext>
              </a:extLst>
            </p:cNvPr>
            <p:cNvCxnSpPr>
              <a:cxnSpLocks/>
              <a:stCxn id="62" idx="6"/>
              <a:endCxn id="63" idx="2"/>
            </p:cNvCxnSpPr>
            <p:nvPr/>
          </p:nvCxnSpPr>
          <p:spPr>
            <a:xfrm flipV="1">
              <a:off x="4562307" y="617820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DC1238D-5A17-4369-AD1E-004727771C1E}"/>
                </a:ext>
              </a:extLst>
            </p:cNvPr>
            <p:cNvCxnSpPr>
              <a:cxnSpLocks/>
              <a:stCxn id="63" idx="6"/>
              <a:endCxn id="64" idx="2"/>
            </p:cNvCxnSpPr>
            <p:nvPr/>
          </p:nvCxnSpPr>
          <p:spPr>
            <a:xfrm>
              <a:off x="5295094" y="617820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5EA57EA8-B4EF-41FE-A12D-16FEEBEAADBB}"/>
                </a:ext>
              </a:extLst>
            </p:cNvPr>
            <p:cNvSpPr/>
            <p:nvPr/>
          </p:nvSpPr>
          <p:spPr>
            <a:xfrm>
              <a:off x="6405112" y="597424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FBC43A93-5BF1-4779-BBC8-78F5AC3F1385}"/>
                </a:ext>
              </a:extLst>
            </p:cNvPr>
            <p:cNvSpPr/>
            <p:nvPr/>
          </p:nvSpPr>
          <p:spPr>
            <a:xfrm>
              <a:off x="7137899" y="597424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椭圆 68">
              <a:extLst>
                <a:ext uri="{FF2B5EF4-FFF2-40B4-BE49-F238E27FC236}">
                  <a16:creationId xmlns:a16="http://schemas.microsoft.com/office/drawing/2014/main" id="{DA4D93D2-FB75-4362-9344-A8151CE45E74}"/>
                </a:ext>
              </a:extLst>
            </p:cNvPr>
            <p:cNvSpPr/>
            <p:nvPr/>
          </p:nvSpPr>
          <p:spPr>
            <a:xfrm>
              <a:off x="7870686" y="597424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直接箭头连接符 69">
              <a:extLst>
                <a:ext uri="{FF2B5EF4-FFF2-40B4-BE49-F238E27FC236}">
                  <a16:creationId xmlns:a16="http://schemas.microsoft.com/office/drawing/2014/main" id="{9CCF4097-11CD-4822-BEC5-C61C260A2B72}"/>
                </a:ext>
              </a:extLst>
            </p:cNvPr>
            <p:cNvCxnSpPr>
              <a:cxnSpLocks/>
              <a:stCxn id="67" idx="6"/>
              <a:endCxn id="68" idx="2"/>
            </p:cNvCxnSpPr>
            <p:nvPr/>
          </p:nvCxnSpPr>
          <p:spPr>
            <a:xfrm flipV="1">
              <a:off x="6809655" y="618036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32D0E9F-781A-4C5B-B41B-CD5E4EF3B579}"/>
                </a:ext>
              </a:extLst>
            </p:cNvPr>
            <p:cNvCxnSpPr>
              <a:cxnSpLocks/>
              <a:stCxn id="68" idx="6"/>
              <a:endCxn id="69" idx="2"/>
            </p:cNvCxnSpPr>
            <p:nvPr/>
          </p:nvCxnSpPr>
          <p:spPr>
            <a:xfrm>
              <a:off x="7542442" y="618036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426E0BF-4F68-42FE-ADE2-F9BF7EEC7BC9}"/>
                </a:ext>
              </a:extLst>
            </p:cNvPr>
            <p:cNvCxnSpPr>
              <a:cxnSpLocks/>
              <a:endCxn id="74" idx="2"/>
            </p:cNvCxnSpPr>
            <p:nvPr/>
          </p:nvCxnSpPr>
          <p:spPr>
            <a:xfrm>
              <a:off x="8283139" y="6178202"/>
              <a:ext cx="23112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84F69D2-0A5B-404A-808A-D15FD2A309BE}"/>
                </a:ext>
              </a:extLst>
            </p:cNvPr>
            <p:cNvCxnSpPr>
              <a:cxnSpLocks/>
              <a:stCxn id="64" idx="6"/>
              <a:endCxn id="67" idx="2"/>
            </p:cNvCxnSpPr>
            <p:nvPr/>
          </p:nvCxnSpPr>
          <p:spPr>
            <a:xfrm>
              <a:off x="6027881" y="6178204"/>
              <a:ext cx="377231" cy="21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47699BAA-CA35-4AF0-A884-037AE5D01D17}"/>
                </a:ext>
              </a:extLst>
            </p:cNvPr>
            <p:cNvSpPr/>
            <p:nvPr/>
          </p:nvSpPr>
          <p:spPr>
            <a:xfrm>
              <a:off x="8514263"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03542554-6B79-49A7-BEE5-267DB4D5C413}"/>
                </a:ext>
              </a:extLst>
            </p:cNvPr>
            <p:cNvSpPr/>
            <p:nvPr/>
          </p:nvSpPr>
          <p:spPr>
            <a:xfrm>
              <a:off x="9247050" y="597208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椭圆 75">
              <a:extLst>
                <a:ext uri="{FF2B5EF4-FFF2-40B4-BE49-F238E27FC236}">
                  <a16:creationId xmlns:a16="http://schemas.microsoft.com/office/drawing/2014/main" id="{08066369-D4F8-41B7-B586-965EE5BC8906}"/>
                </a:ext>
              </a:extLst>
            </p:cNvPr>
            <p:cNvSpPr/>
            <p:nvPr/>
          </p:nvSpPr>
          <p:spPr>
            <a:xfrm>
              <a:off x="9979837"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直接箭头连接符 76">
              <a:extLst>
                <a:ext uri="{FF2B5EF4-FFF2-40B4-BE49-F238E27FC236}">
                  <a16:creationId xmlns:a16="http://schemas.microsoft.com/office/drawing/2014/main" id="{D6535C8F-10DA-4C65-A8DE-5DAD63C1FE22}"/>
                </a:ext>
              </a:extLst>
            </p:cNvPr>
            <p:cNvCxnSpPr>
              <a:cxnSpLocks/>
              <a:stCxn id="74" idx="6"/>
              <a:endCxn id="75" idx="2"/>
            </p:cNvCxnSpPr>
            <p:nvPr/>
          </p:nvCxnSpPr>
          <p:spPr>
            <a:xfrm flipV="1">
              <a:off x="8918806"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DC2E2B7-2FBC-4B02-8025-0E1904BB5458}"/>
                </a:ext>
              </a:extLst>
            </p:cNvPr>
            <p:cNvCxnSpPr>
              <a:cxnSpLocks/>
              <a:stCxn id="75" idx="6"/>
              <a:endCxn id="76" idx="2"/>
            </p:cNvCxnSpPr>
            <p:nvPr/>
          </p:nvCxnSpPr>
          <p:spPr>
            <a:xfrm>
              <a:off x="9651593"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A8BFE4B2-69F9-47ED-80D6-D077C45D6B04}"/>
                </a:ext>
              </a:extLst>
            </p:cNvPr>
            <p:cNvSpPr txBox="1"/>
            <p:nvPr/>
          </p:nvSpPr>
          <p:spPr>
            <a:xfrm>
              <a:off x="3844025" y="5972081"/>
              <a:ext cx="505777" cy="369332"/>
            </a:xfrm>
            <a:prstGeom prst="rect">
              <a:avLst/>
            </a:prstGeom>
            <a:noFill/>
          </p:spPr>
          <p:txBody>
            <a:bodyPr wrap="square" rtlCol="0">
              <a:spAutoFit/>
            </a:bodyPr>
            <a:lstStyle/>
            <a:p>
              <a:r>
                <a:rPr lang="en-US" dirty="0"/>
                <a:t>…</a:t>
              </a:r>
            </a:p>
          </p:txBody>
        </p:sp>
        <p:cxnSp>
          <p:nvCxnSpPr>
            <p:cNvPr id="80" name="直接箭头连接符 79">
              <a:extLst>
                <a:ext uri="{FF2B5EF4-FFF2-40B4-BE49-F238E27FC236}">
                  <a16:creationId xmlns:a16="http://schemas.microsoft.com/office/drawing/2014/main" id="{ECB9B655-C050-431E-A382-C51E526FCA99}"/>
                </a:ext>
              </a:extLst>
            </p:cNvPr>
            <p:cNvCxnSpPr>
              <a:cxnSpLocks/>
            </p:cNvCxnSpPr>
            <p:nvPr/>
          </p:nvCxnSpPr>
          <p:spPr>
            <a:xfrm flipV="1">
              <a:off x="3550013" y="6173415"/>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3232BF60-A3D3-47B9-9D7D-BB2EC0D83A4F}"/>
                    </a:ext>
                  </a:extLst>
                </p:cNvPr>
                <p:cNvSpPr/>
                <p:nvPr/>
              </p:nvSpPr>
              <p:spPr>
                <a:xfrm>
                  <a:off x="10346629" y="6341413"/>
                  <a:ext cx="623825"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m:oMathPara>
                  </a14:m>
                  <a:endParaRPr lang="en-US" dirty="0"/>
                </a:p>
              </p:txBody>
            </p:sp>
          </mc:Choice>
          <mc:Fallback xmlns="">
            <p:sp>
              <p:nvSpPr>
                <p:cNvPr id="81" name="矩形 80">
                  <a:extLst>
                    <a:ext uri="{FF2B5EF4-FFF2-40B4-BE49-F238E27FC236}">
                      <a16:creationId xmlns:a16="http://schemas.microsoft.com/office/drawing/2014/main" id="{3232BF60-A3D3-47B9-9D7D-BB2EC0D83A4F}"/>
                    </a:ext>
                  </a:extLst>
                </p:cNvPr>
                <p:cNvSpPr>
                  <a:spLocks noRot="1" noChangeAspect="1" noMove="1" noResize="1" noEditPoints="1" noAdjustHandles="1" noChangeArrowheads="1" noChangeShapeType="1" noTextEdit="1"/>
                </p:cNvSpPr>
                <p:nvPr/>
              </p:nvSpPr>
              <p:spPr>
                <a:xfrm>
                  <a:off x="10346629" y="6341413"/>
                  <a:ext cx="623825" cy="3742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C5907C2-32F1-4BBE-B57B-FAAFF277964F}"/>
                    </a:ext>
                  </a:extLst>
                </p:cNvPr>
                <p:cNvSpPr/>
                <p:nvPr/>
              </p:nvSpPr>
              <p:spPr>
                <a:xfrm>
                  <a:off x="1662053" y="6384322"/>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m:t>
                        </m:r>
                      </m:oMath>
                    </m:oMathPara>
                  </a14:m>
                  <a:endParaRPr lang="en-US" dirty="0"/>
                </a:p>
              </p:txBody>
            </p:sp>
          </mc:Choice>
          <mc:Fallback xmlns="">
            <p:sp>
              <p:nvSpPr>
                <p:cNvPr id="82" name="矩形 81">
                  <a:extLst>
                    <a:ext uri="{FF2B5EF4-FFF2-40B4-BE49-F238E27FC236}">
                      <a16:creationId xmlns:a16="http://schemas.microsoft.com/office/drawing/2014/main" id="{2C5907C2-32F1-4BBE-B57B-FAAFF277964F}"/>
                    </a:ext>
                  </a:extLst>
                </p:cNvPr>
                <p:cNvSpPr>
                  <a:spLocks noRot="1" noChangeAspect="1" noMove="1" noResize="1" noEditPoints="1" noAdjustHandles="1" noChangeArrowheads="1" noChangeShapeType="1" noTextEdit="1"/>
                </p:cNvSpPr>
                <p:nvPr/>
              </p:nvSpPr>
              <p:spPr>
                <a:xfrm>
                  <a:off x="1662053" y="6384322"/>
                  <a:ext cx="37542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DA3EA7FB-D86D-4BC7-A907-4E184E0C321C}"/>
                    </a:ext>
                  </a:extLst>
                </p:cNvPr>
                <p:cNvSpPr/>
                <p:nvPr/>
              </p:nvSpPr>
              <p:spPr>
                <a:xfrm>
                  <a:off x="2405988" y="6423689"/>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oMath>
                    </m:oMathPara>
                  </a14:m>
                  <a:endParaRPr lang="en-US" dirty="0"/>
                </a:p>
              </p:txBody>
            </p:sp>
          </mc:Choice>
          <mc:Fallback xmlns="">
            <p:sp>
              <p:nvSpPr>
                <p:cNvPr id="83" name="矩形 82">
                  <a:extLst>
                    <a:ext uri="{FF2B5EF4-FFF2-40B4-BE49-F238E27FC236}">
                      <a16:creationId xmlns:a16="http://schemas.microsoft.com/office/drawing/2014/main" id="{DA3EA7FB-D86D-4BC7-A907-4E184E0C321C}"/>
                    </a:ext>
                  </a:extLst>
                </p:cNvPr>
                <p:cNvSpPr>
                  <a:spLocks noRot="1" noChangeAspect="1" noMove="1" noResize="1" noEditPoints="1" noAdjustHandles="1" noChangeArrowheads="1" noChangeShapeType="1" noTextEdit="1"/>
                </p:cNvSpPr>
                <p:nvPr/>
              </p:nvSpPr>
              <p:spPr>
                <a:xfrm>
                  <a:off x="2405988" y="6423689"/>
                  <a:ext cx="37542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92F8A40-0C04-4B8D-9BA6-0DA51655E89F}"/>
                    </a:ext>
                  </a:extLst>
                </p:cNvPr>
                <p:cNvSpPr/>
                <p:nvPr/>
              </p:nvSpPr>
              <p:spPr>
                <a:xfrm>
                  <a:off x="3174590" y="6423689"/>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oMath>
                    </m:oMathPara>
                  </a14:m>
                  <a:endParaRPr lang="en-US" dirty="0"/>
                </a:p>
              </p:txBody>
            </p:sp>
          </mc:Choice>
          <mc:Fallback xmlns="">
            <p:sp>
              <p:nvSpPr>
                <p:cNvPr id="84" name="矩形 83">
                  <a:extLst>
                    <a:ext uri="{FF2B5EF4-FFF2-40B4-BE49-F238E27FC236}">
                      <a16:creationId xmlns:a16="http://schemas.microsoft.com/office/drawing/2014/main" id="{D92F8A40-0C04-4B8D-9BA6-0DA51655E89F}"/>
                    </a:ext>
                  </a:extLst>
                </p:cNvPr>
                <p:cNvSpPr>
                  <a:spLocks noRot="1" noChangeAspect="1" noMove="1" noResize="1" noEditPoints="1" noAdjustHandles="1" noChangeArrowheads="1" noChangeShapeType="1" noTextEdit="1"/>
                </p:cNvSpPr>
                <p:nvPr/>
              </p:nvSpPr>
              <p:spPr>
                <a:xfrm>
                  <a:off x="3174590" y="6423689"/>
                  <a:ext cx="375423" cy="369332"/>
                </a:xfrm>
                <a:prstGeom prst="rect">
                  <a:avLst/>
                </a:prstGeom>
                <a:blipFill>
                  <a:blip r:embed="rId11"/>
                  <a:stretch>
                    <a:fillRect/>
                  </a:stretch>
                </a:blipFill>
              </p:spPr>
              <p:txBody>
                <a:bodyPr/>
                <a:lstStyle/>
                <a:p>
                  <a:r>
                    <a:rPr lang="en-US">
                      <a:noFill/>
                    </a:rPr>
                    <a:t> </a:t>
                  </a:r>
                </a:p>
              </p:txBody>
            </p:sp>
          </mc:Fallback>
        </mc:AlternateContent>
      </p:grpSp>
      <p:sp>
        <p:nvSpPr>
          <p:cNvPr id="85" name="箭头: 下弧形 84">
            <a:extLst>
              <a:ext uri="{FF2B5EF4-FFF2-40B4-BE49-F238E27FC236}">
                <a16:creationId xmlns:a16="http://schemas.microsoft.com/office/drawing/2014/main" id="{3EA9234A-777C-4873-BD75-38E0006267F3}"/>
              </a:ext>
            </a:extLst>
          </p:cNvPr>
          <p:cNvSpPr/>
          <p:nvPr/>
        </p:nvSpPr>
        <p:spPr>
          <a:xfrm rot="10800000">
            <a:off x="9341093" y="1931869"/>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箭头: 下弧形 85">
            <a:extLst>
              <a:ext uri="{FF2B5EF4-FFF2-40B4-BE49-F238E27FC236}">
                <a16:creationId xmlns:a16="http://schemas.microsoft.com/office/drawing/2014/main" id="{8D179E80-CD5B-45E1-B491-9A1F4C465734}"/>
              </a:ext>
            </a:extLst>
          </p:cNvPr>
          <p:cNvSpPr/>
          <p:nvPr/>
        </p:nvSpPr>
        <p:spPr>
          <a:xfrm rot="10800000">
            <a:off x="6405510" y="1931036"/>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箭头: 下弧形 86">
            <a:extLst>
              <a:ext uri="{FF2B5EF4-FFF2-40B4-BE49-F238E27FC236}">
                <a16:creationId xmlns:a16="http://schemas.microsoft.com/office/drawing/2014/main" id="{F809DEE5-C9D3-4A28-ADF6-9BEB52AF54AC}"/>
              </a:ext>
            </a:extLst>
          </p:cNvPr>
          <p:cNvSpPr/>
          <p:nvPr/>
        </p:nvSpPr>
        <p:spPr>
          <a:xfrm rot="10800000">
            <a:off x="7874701" y="1927841"/>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箭头: 下弧形 87">
            <a:extLst>
              <a:ext uri="{FF2B5EF4-FFF2-40B4-BE49-F238E27FC236}">
                <a16:creationId xmlns:a16="http://schemas.microsoft.com/office/drawing/2014/main" id="{36199D07-691C-454C-84D4-DEA217541EF8}"/>
              </a:ext>
            </a:extLst>
          </p:cNvPr>
          <p:cNvSpPr/>
          <p:nvPr/>
        </p:nvSpPr>
        <p:spPr>
          <a:xfrm rot="10800000">
            <a:off x="7166243" y="1942214"/>
            <a:ext cx="676893" cy="41684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箭头: 下弧形 88">
            <a:extLst>
              <a:ext uri="{FF2B5EF4-FFF2-40B4-BE49-F238E27FC236}">
                <a16:creationId xmlns:a16="http://schemas.microsoft.com/office/drawing/2014/main" id="{5AA1FB0C-60CB-476F-9BB4-28CD3CBD310A}"/>
              </a:ext>
            </a:extLst>
          </p:cNvPr>
          <p:cNvSpPr/>
          <p:nvPr/>
        </p:nvSpPr>
        <p:spPr>
          <a:xfrm rot="10800000">
            <a:off x="8591542" y="1935708"/>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左大括号 89">
            <a:extLst>
              <a:ext uri="{FF2B5EF4-FFF2-40B4-BE49-F238E27FC236}">
                <a16:creationId xmlns:a16="http://schemas.microsoft.com/office/drawing/2014/main" id="{92417379-1874-4357-AEEF-C97B38E5C3F4}"/>
              </a:ext>
            </a:extLst>
          </p:cNvPr>
          <p:cNvSpPr/>
          <p:nvPr/>
        </p:nvSpPr>
        <p:spPr>
          <a:xfrm rot="5400000">
            <a:off x="8957139" y="4670618"/>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左大括号 90">
            <a:extLst>
              <a:ext uri="{FF2B5EF4-FFF2-40B4-BE49-F238E27FC236}">
                <a16:creationId xmlns:a16="http://schemas.microsoft.com/office/drawing/2014/main" id="{946C84AB-14BD-423C-9742-A4969AC7B447}"/>
              </a:ext>
            </a:extLst>
          </p:cNvPr>
          <p:cNvSpPr/>
          <p:nvPr/>
        </p:nvSpPr>
        <p:spPr>
          <a:xfrm rot="5400000">
            <a:off x="6096442" y="4707826"/>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左大括号 93">
            <a:extLst>
              <a:ext uri="{FF2B5EF4-FFF2-40B4-BE49-F238E27FC236}">
                <a16:creationId xmlns:a16="http://schemas.microsoft.com/office/drawing/2014/main" id="{C6548584-9E7E-4B2E-8824-FCA12402B468}"/>
              </a:ext>
            </a:extLst>
          </p:cNvPr>
          <p:cNvSpPr/>
          <p:nvPr/>
        </p:nvSpPr>
        <p:spPr>
          <a:xfrm rot="5400000">
            <a:off x="2441883" y="4950012"/>
            <a:ext cx="251577" cy="1609825"/>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椭圆 94">
            <a:extLst>
              <a:ext uri="{FF2B5EF4-FFF2-40B4-BE49-F238E27FC236}">
                <a16:creationId xmlns:a16="http://schemas.microsoft.com/office/drawing/2014/main" id="{7BA35113-DC03-447E-96CB-260DF080C225}"/>
              </a:ext>
            </a:extLst>
          </p:cNvPr>
          <p:cNvSpPr/>
          <p:nvPr/>
        </p:nvSpPr>
        <p:spPr>
          <a:xfrm>
            <a:off x="2407445"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95">
            <a:extLst>
              <a:ext uri="{FF2B5EF4-FFF2-40B4-BE49-F238E27FC236}">
                <a16:creationId xmlns:a16="http://schemas.microsoft.com/office/drawing/2014/main" id="{C40AFFEF-C85A-414C-A99B-19178D553A1D}"/>
              </a:ext>
            </a:extLst>
          </p:cNvPr>
          <p:cNvSpPr/>
          <p:nvPr/>
        </p:nvSpPr>
        <p:spPr>
          <a:xfrm>
            <a:off x="3140232" y="4983692"/>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直接箭头连接符 97">
            <a:extLst>
              <a:ext uri="{FF2B5EF4-FFF2-40B4-BE49-F238E27FC236}">
                <a16:creationId xmlns:a16="http://schemas.microsoft.com/office/drawing/2014/main" id="{A8B8066E-D454-4438-9F6C-5149449AF2EF}"/>
              </a:ext>
            </a:extLst>
          </p:cNvPr>
          <p:cNvCxnSpPr>
            <a:cxnSpLocks/>
            <a:stCxn id="95" idx="6"/>
            <a:endCxn id="96" idx="2"/>
          </p:cNvCxnSpPr>
          <p:nvPr/>
        </p:nvCxnSpPr>
        <p:spPr>
          <a:xfrm flipV="1">
            <a:off x="2811988" y="518981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F095C20E-E9B1-4944-9951-882CF1B5DC6B}"/>
              </a:ext>
            </a:extLst>
          </p:cNvPr>
          <p:cNvSpPr/>
          <p:nvPr/>
        </p:nvSpPr>
        <p:spPr>
          <a:xfrm>
            <a:off x="6043389"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椭圆 100">
            <a:extLst>
              <a:ext uri="{FF2B5EF4-FFF2-40B4-BE49-F238E27FC236}">
                <a16:creationId xmlns:a16="http://schemas.microsoft.com/office/drawing/2014/main" id="{CA005814-6302-4B99-AC4B-15CB36EB6C2E}"/>
              </a:ext>
            </a:extLst>
          </p:cNvPr>
          <p:cNvSpPr/>
          <p:nvPr/>
        </p:nvSpPr>
        <p:spPr>
          <a:xfrm>
            <a:off x="8880655"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直接箭头连接符 101">
            <a:extLst>
              <a:ext uri="{FF2B5EF4-FFF2-40B4-BE49-F238E27FC236}">
                <a16:creationId xmlns:a16="http://schemas.microsoft.com/office/drawing/2014/main" id="{FCBC7E8D-01CB-4CCA-B747-B4B60A13CB60}"/>
              </a:ext>
            </a:extLst>
          </p:cNvPr>
          <p:cNvCxnSpPr>
            <a:cxnSpLocks/>
            <a:stCxn id="100" idx="6"/>
            <a:endCxn id="101" idx="2"/>
          </p:cNvCxnSpPr>
          <p:nvPr/>
        </p:nvCxnSpPr>
        <p:spPr>
          <a:xfrm>
            <a:off x="6447932" y="5189814"/>
            <a:ext cx="2432723"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773CFB5F-5A77-42FA-9F96-2AA8D44C6694}"/>
              </a:ext>
            </a:extLst>
          </p:cNvPr>
          <p:cNvSpPr txBox="1"/>
          <p:nvPr/>
        </p:nvSpPr>
        <p:spPr>
          <a:xfrm>
            <a:off x="3817559" y="4976255"/>
            <a:ext cx="505777" cy="369332"/>
          </a:xfrm>
          <a:prstGeom prst="rect">
            <a:avLst/>
          </a:prstGeom>
          <a:noFill/>
        </p:spPr>
        <p:txBody>
          <a:bodyPr wrap="square" rtlCol="0">
            <a:spAutoFit/>
          </a:bodyPr>
          <a:lstStyle/>
          <a:p>
            <a:r>
              <a:rPr lang="en-US" dirty="0"/>
              <a:t>…</a:t>
            </a:r>
          </a:p>
        </p:txBody>
      </p:sp>
      <p:cxnSp>
        <p:nvCxnSpPr>
          <p:cNvPr id="104" name="直接箭头连接符 103">
            <a:extLst>
              <a:ext uri="{FF2B5EF4-FFF2-40B4-BE49-F238E27FC236}">
                <a16:creationId xmlns:a16="http://schemas.microsoft.com/office/drawing/2014/main" id="{741648BC-40F1-4261-ACB1-2C05491B1B9D}"/>
              </a:ext>
            </a:extLst>
          </p:cNvPr>
          <p:cNvCxnSpPr>
            <a:cxnSpLocks/>
            <a:endCxn id="100" idx="2"/>
          </p:cNvCxnSpPr>
          <p:nvPr/>
        </p:nvCxnSpPr>
        <p:spPr>
          <a:xfrm>
            <a:off x="4285472" y="5185028"/>
            <a:ext cx="1757917" cy="478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9" name="左大括号 108">
            <a:extLst>
              <a:ext uri="{FF2B5EF4-FFF2-40B4-BE49-F238E27FC236}">
                <a16:creationId xmlns:a16="http://schemas.microsoft.com/office/drawing/2014/main" id="{C768A0D6-74BA-4021-847A-BBAE2C7F2334}"/>
              </a:ext>
            </a:extLst>
          </p:cNvPr>
          <p:cNvSpPr/>
          <p:nvPr/>
        </p:nvSpPr>
        <p:spPr>
          <a:xfrm rot="5400000">
            <a:off x="7485222" y="3310211"/>
            <a:ext cx="290387" cy="2860896"/>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左大括号 109">
            <a:extLst>
              <a:ext uri="{FF2B5EF4-FFF2-40B4-BE49-F238E27FC236}">
                <a16:creationId xmlns:a16="http://schemas.microsoft.com/office/drawing/2014/main" id="{1F85BB09-3EF6-4912-B544-0D4BE2CD6784}"/>
              </a:ext>
            </a:extLst>
          </p:cNvPr>
          <p:cNvSpPr/>
          <p:nvPr/>
        </p:nvSpPr>
        <p:spPr>
          <a:xfrm rot="5400000">
            <a:off x="2783878" y="4294479"/>
            <a:ext cx="290387" cy="887024"/>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椭圆 110">
            <a:extLst>
              <a:ext uri="{FF2B5EF4-FFF2-40B4-BE49-F238E27FC236}">
                <a16:creationId xmlns:a16="http://schemas.microsoft.com/office/drawing/2014/main" id="{66D09CBF-B6C5-4BE8-A912-476743B77EAD}"/>
              </a:ext>
            </a:extLst>
          </p:cNvPr>
          <p:cNvSpPr/>
          <p:nvPr/>
        </p:nvSpPr>
        <p:spPr>
          <a:xfrm>
            <a:off x="2784856" y="4077496"/>
            <a:ext cx="404543" cy="41224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椭圆 111">
            <a:extLst>
              <a:ext uri="{FF2B5EF4-FFF2-40B4-BE49-F238E27FC236}">
                <a16:creationId xmlns:a16="http://schemas.microsoft.com/office/drawing/2014/main" id="{33ABF750-E3D6-4AC6-9A36-1F0CDC27F6BF}"/>
              </a:ext>
            </a:extLst>
          </p:cNvPr>
          <p:cNvSpPr/>
          <p:nvPr/>
        </p:nvSpPr>
        <p:spPr>
          <a:xfrm>
            <a:off x="7462021" y="4077495"/>
            <a:ext cx="404543" cy="41224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直接箭头连接符 112">
            <a:extLst>
              <a:ext uri="{FF2B5EF4-FFF2-40B4-BE49-F238E27FC236}">
                <a16:creationId xmlns:a16="http://schemas.microsoft.com/office/drawing/2014/main" id="{EA493898-914B-4FB0-A13C-0E3457C50244}"/>
              </a:ext>
            </a:extLst>
          </p:cNvPr>
          <p:cNvCxnSpPr>
            <a:cxnSpLocks/>
            <a:stCxn id="111" idx="6"/>
          </p:cNvCxnSpPr>
          <p:nvPr/>
        </p:nvCxnSpPr>
        <p:spPr>
          <a:xfrm>
            <a:off x="3189399" y="4283617"/>
            <a:ext cx="1701152" cy="255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38F95670-A0A3-41BC-B3D1-BD8CEE8AE59A}"/>
              </a:ext>
            </a:extLst>
          </p:cNvPr>
          <p:cNvSpPr txBox="1"/>
          <p:nvPr/>
        </p:nvSpPr>
        <p:spPr>
          <a:xfrm>
            <a:off x="5255092" y="4068696"/>
            <a:ext cx="505777" cy="369332"/>
          </a:xfrm>
          <a:prstGeom prst="rect">
            <a:avLst/>
          </a:prstGeom>
          <a:noFill/>
        </p:spPr>
        <p:txBody>
          <a:bodyPr wrap="square" rtlCol="0">
            <a:spAutoFit/>
          </a:bodyPr>
          <a:lstStyle/>
          <a:p>
            <a:r>
              <a:rPr lang="en-US" dirty="0"/>
              <a:t>…</a:t>
            </a:r>
          </a:p>
        </p:txBody>
      </p:sp>
      <p:cxnSp>
        <p:nvCxnSpPr>
          <p:cNvPr id="117" name="直接箭头连接符 116">
            <a:extLst>
              <a:ext uri="{FF2B5EF4-FFF2-40B4-BE49-F238E27FC236}">
                <a16:creationId xmlns:a16="http://schemas.microsoft.com/office/drawing/2014/main" id="{27BB9082-A47A-4146-A03A-D89CE09E8C81}"/>
              </a:ext>
            </a:extLst>
          </p:cNvPr>
          <p:cNvCxnSpPr>
            <a:cxnSpLocks/>
          </p:cNvCxnSpPr>
          <p:nvPr/>
        </p:nvCxnSpPr>
        <p:spPr>
          <a:xfrm>
            <a:off x="5756539" y="4281063"/>
            <a:ext cx="1701152" cy="255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1A08F2D8-9AE5-4740-83B3-AF805796A178}"/>
              </a:ext>
            </a:extLst>
          </p:cNvPr>
          <p:cNvSpPr/>
          <p:nvPr/>
        </p:nvSpPr>
        <p:spPr>
          <a:xfrm>
            <a:off x="5972180" y="1016049"/>
            <a:ext cx="606256" cy="523220"/>
          </a:xfrm>
          <a:prstGeom prst="rect">
            <a:avLst/>
          </a:prstGeom>
        </p:spPr>
        <p:txBody>
          <a:bodyPr wrap="none">
            <a:spAutoFit/>
          </a:bodyPr>
          <a:lstStyle/>
          <a:p>
            <a:r>
              <a:rPr lang="en-US" sz="2800" dirty="0"/>
              <a:t>No</a:t>
            </a:r>
          </a:p>
        </p:txBody>
      </p:sp>
      <p:cxnSp>
        <p:nvCxnSpPr>
          <p:cNvPr id="10" name="Straight Arrow Connector 9">
            <a:extLst>
              <a:ext uri="{FF2B5EF4-FFF2-40B4-BE49-F238E27FC236}">
                <a16:creationId xmlns:a16="http://schemas.microsoft.com/office/drawing/2014/main" id="{46D608CF-4922-4BE6-8084-B46ED59A629B}"/>
              </a:ext>
            </a:extLst>
          </p:cNvPr>
          <p:cNvCxnSpPr>
            <a:cxnSpLocks/>
          </p:cNvCxnSpPr>
          <p:nvPr/>
        </p:nvCxnSpPr>
        <p:spPr>
          <a:xfrm flipH="1">
            <a:off x="9487472" y="4281063"/>
            <a:ext cx="1041191" cy="13852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604E409-E41C-4564-9653-BA1D2E73EE82}"/>
              </a:ext>
            </a:extLst>
          </p:cNvPr>
          <p:cNvCxnSpPr>
            <a:cxnSpLocks/>
          </p:cNvCxnSpPr>
          <p:nvPr/>
        </p:nvCxnSpPr>
        <p:spPr>
          <a:xfrm flipH="1">
            <a:off x="8551595" y="4281063"/>
            <a:ext cx="1977068" cy="361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2AEDCA2-98DE-4313-A926-F11D8F33DAC4}"/>
              </a:ext>
            </a:extLst>
          </p:cNvPr>
          <p:cNvSpPr txBox="1"/>
          <p:nvPr/>
        </p:nvSpPr>
        <p:spPr>
          <a:xfrm>
            <a:off x="10620780" y="3879505"/>
            <a:ext cx="1396735" cy="646331"/>
          </a:xfrm>
          <a:prstGeom prst="rect">
            <a:avLst/>
          </a:prstGeom>
          <a:noFill/>
        </p:spPr>
        <p:txBody>
          <a:bodyPr wrap="square" rtlCol="0">
            <a:spAutoFit/>
          </a:bodyPr>
          <a:lstStyle/>
          <a:p>
            <a:r>
              <a:rPr lang="en-US" dirty="0"/>
              <a:t>Sliding window</a:t>
            </a:r>
          </a:p>
        </p:txBody>
      </p:sp>
    </p:spTree>
    <p:extLst>
      <p:ext uri="{BB962C8B-B14F-4D97-AF65-F5344CB8AC3E}">
        <p14:creationId xmlns:p14="http://schemas.microsoft.com/office/powerpoint/2010/main" val="274008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ppt_x"/>
                                          </p:val>
                                        </p:tav>
                                        <p:tav tm="100000">
                                          <p:val>
                                            <p:strVal val="#ppt_x"/>
                                          </p:val>
                                        </p:tav>
                                      </p:tavLst>
                                    </p:anim>
                                    <p:anim calcmode="lin" valueType="num">
                                      <p:cBhvr additive="base">
                                        <p:cTn id="28" dur="500" fill="hold"/>
                                        <p:tgtEl>
                                          <p:spTgt spid="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fill="hold"/>
                                        <p:tgtEl>
                                          <p:spTgt spid="87"/>
                                        </p:tgtEl>
                                        <p:attrNameLst>
                                          <p:attrName>ppt_x</p:attrName>
                                        </p:attrNameLst>
                                      </p:cBhvr>
                                      <p:tavLst>
                                        <p:tav tm="0">
                                          <p:val>
                                            <p:strVal val="#ppt_x"/>
                                          </p:val>
                                        </p:tav>
                                        <p:tav tm="100000">
                                          <p:val>
                                            <p:strVal val="#ppt_x"/>
                                          </p:val>
                                        </p:tav>
                                      </p:tavLst>
                                    </p:anim>
                                    <p:anim calcmode="lin" valueType="num">
                                      <p:cBhvr additive="base">
                                        <p:cTn id="32" dur="500" fill="hold"/>
                                        <p:tgtEl>
                                          <p:spTgt spid="8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 calcmode="lin" valueType="num">
                                      <p:cBhvr additive="base">
                                        <p:cTn id="35" dur="500" fill="hold"/>
                                        <p:tgtEl>
                                          <p:spTgt spid="86"/>
                                        </p:tgtEl>
                                        <p:attrNameLst>
                                          <p:attrName>ppt_x</p:attrName>
                                        </p:attrNameLst>
                                      </p:cBhvr>
                                      <p:tavLst>
                                        <p:tav tm="0">
                                          <p:val>
                                            <p:strVal val="#ppt_x"/>
                                          </p:val>
                                        </p:tav>
                                        <p:tav tm="100000">
                                          <p:val>
                                            <p:strVal val="#ppt_x"/>
                                          </p:val>
                                        </p:tav>
                                      </p:tavLst>
                                    </p:anim>
                                    <p:anim calcmode="lin" valueType="num">
                                      <p:cBhvr additive="base">
                                        <p:cTn id="36" dur="500" fill="hold"/>
                                        <p:tgtEl>
                                          <p:spTgt spid="8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additive="base">
                                        <p:cTn id="39" dur="500" fill="hold"/>
                                        <p:tgtEl>
                                          <p:spTgt spid="88"/>
                                        </p:tgtEl>
                                        <p:attrNameLst>
                                          <p:attrName>ppt_x</p:attrName>
                                        </p:attrNameLst>
                                      </p:cBhvr>
                                      <p:tavLst>
                                        <p:tav tm="0">
                                          <p:val>
                                            <p:strVal val="#ppt_x"/>
                                          </p:val>
                                        </p:tav>
                                        <p:tav tm="100000">
                                          <p:val>
                                            <p:strVal val="#ppt_x"/>
                                          </p:val>
                                        </p:tav>
                                      </p:tavLst>
                                    </p:anim>
                                    <p:anim calcmode="lin" valueType="num">
                                      <p:cBhvr additive="base">
                                        <p:cTn id="4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500"/>
                                        <p:tgtEl>
                                          <p:spTgt spid="1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par>
                                <p:cTn id="79" presetID="10"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0" presetClass="entr" presetSubtype="0" fill="hold"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09"/>
                                        </p:tgtEl>
                                        <p:attrNameLst>
                                          <p:attrName>style.visibility</p:attrName>
                                        </p:attrNameLst>
                                      </p:cBhvr>
                                      <p:to>
                                        <p:strVal val="visible"/>
                                      </p:to>
                                    </p:set>
                                    <p:anim calcmode="lin" valueType="num">
                                      <p:cBhvr additive="base">
                                        <p:cTn id="89" dur="500" fill="hold"/>
                                        <p:tgtEl>
                                          <p:spTgt spid="109"/>
                                        </p:tgtEl>
                                        <p:attrNameLst>
                                          <p:attrName>ppt_x</p:attrName>
                                        </p:attrNameLst>
                                      </p:cBhvr>
                                      <p:tavLst>
                                        <p:tav tm="0">
                                          <p:val>
                                            <p:strVal val="#ppt_x"/>
                                          </p:val>
                                        </p:tav>
                                        <p:tav tm="100000">
                                          <p:val>
                                            <p:strVal val="#ppt_x"/>
                                          </p:val>
                                        </p:tav>
                                      </p:tavLst>
                                    </p:anim>
                                    <p:anim calcmode="lin" valueType="num">
                                      <p:cBhvr additive="base">
                                        <p:cTn id="90" dur="500" fill="hold"/>
                                        <p:tgtEl>
                                          <p:spTgt spid="10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anim calcmode="lin" valueType="num">
                                      <p:cBhvr additive="base">
                                        <p:cTn id="93" dur="500" fill="hold"/>
                                        <p:tgtEl>
                                          <p:spTgt spid="110"/>
                                        </p:tgtEl>
                                        <p:attrNameLst>
                                          <p:attrName>ppt_x</p:attrName>
                                        </p:attrNameLst>
                                      </p:cBhvr>
                                      <p:tavLst>
                                        <p:tav tm="0">
                                          <p:val>
                                            <p:strVal val="#ppt_x"/>
                                          </p:val>
                                        </p:tav>
                                        <p:tav tm="100000">
                                          <p:val>
                                            <p:strVal val="#ppt_x"/>
                                          </p:val>
                                        </p:tav>
                                      </p:tavLst>
                                    </p:anim>
                                    <p:anim calcmode="lin" valueType="num">
                                      <p:cBhvr additive="base">
                                        <p:cTn id="9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500"/>
                                        <p:tgtEl>
                                          <p:spTgt spid="14"/>
                                        </p:tgtEl>
                                      </p:cBhvr>
                                    </p:animEffect>
                                  </p:childTnLst>
                                </p:cTn>
                              </p:par>
                              <p:par>
                                <p:cTn id="100" presetID="10" presetClass="entr" presetSubtype="0" fill="hold" nodeType="withEffect">
                                  <p:stCondLst>
                                    <p:cond delay="0"/>
                                  </p:stCondLst>
                                  <p:childTnLst>
                                    <p:set>
                                      <p:cBhvr>
                                        <p:cTn id="101" dur="1" fill="hold">
                                          <p:stCondLst>
                                            <p:cond delay="0"/>
                                          </p:stCondLst>
                                        </p:cTn>
                                        <p:tgtEl>
                                          <p:spTgt spid="92"/>
                                        </p:tgtEl>
                                        <p:attrNameLst>
                                          <p:attrName>style.visibility</p:attrName>
                                        </p:attrNameLst>
                                      </p:cBhvr>
                                      <p:to>
                                        <p:strVal val="visible"/>
                                      </p:to>
                                    </p:set>
                                    <p:animEffect transition="in" filter="fade">
                                      <p:cBhvr>
                                        <p:cTn id="102" dur="500"/>
                                        <p:tgtEl>
                                          <p:spTgt spid="92"/>
                                        </p:tgtEl>
                                      </p:cBhvr>
                                    </p:animEffect>
                                  </p:childTnLst>
                                </p:cTn>
                              </p:par>
                              <p:par>
                                <p:cTn id="103" presetID="10" presetClass="entr" presetSubtype="0" fill="hold"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fade">
                                      <p:cBhvr>
                                        <p:cTn id="105" dur="500"/>
                                        <p:tgtEl>
                                          <p:spTgt spid="10"/>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111"/>
                                        </p:tgtEl>
                                        <p:attrNameLst>
                                          <p:attrName>style.visibility</p:attrName>
                                        </p:attrNameLst>
                                      </p:cBhvr>
                                      <p:to>
                                        <p:strVal val="visible"/>
                                      </p:to>
                                    </p:set>
                                    <p:anim calcmode="lin" valueType="num">
                                      <p:cBhvr additive="base">
                                        <p:cTn id="110" dur="500" fill="hold"/>
                                        <p:tgtEl>
                                          <p:spTgt spid="111"/>
                                        </p:tgtEl>
                                        <p:attrNameLst>
                                          <p:attrName>ppt_x</p:attrName>
                                        </p:attrNameLst>
                                      </p:cBhvr>
                                      <p:tavLst>
                                        <p:tav tm="0">
                                          <p:val>
                                            <p:strVal val="#ppt_x"/>
                                          </p:val>
                                        </p:tav>
                                        <p:tav tm="100000">
                                          <p:val>
                                            <p:strVal val="#ppt_x"/>
                                          </p:val>
                                        </p:tav>
                                      </p:tavLst>
                                    </p:anim>
                                    <p:anim calcmode="lin" valueType="num">
                                      <p:cBhvr additive="base">
                                        <p:cTn id="111" dur="500" fill="hold"/>
                                        <p:tgtEl>
                                          <p:spTgt spid="111"/>
                                        </p:tgtEl>
                                        <p:attrNameLst>
                                          <p:attrName>ppt_y</p:attrName>
                                        </p:attrNameLst>
                                      </p:cBhvr>
                                      <p:tavLst>
                                        <p:tav tm="0">
                                          <p:val>
                                            <p:strVal val="1+#ppt_h/2"/>
                                          </p:val>
                                        </p:tav>
                                        <p:tav tm="100000">
                                          <p:val>
                                            <p:strVal val="#ppt_y"/>
                                          </p:val>
                                        </p:tav>
                                      </p:tavLst>
                                    </p:anim>
                                  </p:childTnLst>
                                </p:cTn>
                              </p:par>
                              <p:par>
                                <p:cTn id="112" presetID="2" presetClass="entr" presetSubtype="4" fill="hold" nodeType="withEffect">
                                  <p:stCondLst>
                                    <p:cond delay="0"/>
                                  </p:stCondLst>
                                  <p:childTnLst>
                                    <p:set>
                                      <p:cBhvr>
                                        <p:cTn id="113" dur="1" fill="hold">
                                          <p:stCondLst>
                                            <p:cond delay="0"/>
                                          </p:stCondLst>
                                        </p:cTn>
                                        <p:tgtEl>
                                          <p:spTgt spid="117"/>
                                        </p:tgtEl>
                                        <p:attrNameLst>
                                          <p:attrName>style.visibility</p:attrName>
                                        </p:attrNameLst>
                                      </p:cBhvr>
                                      <p:to>
                                        <p:strVal val="visible"/>
                                      </p:to>
                                    </p:set>
                                    <p:anim calcmode="lin" valueType="num">
                                      <p:cBhvr additive="base">
                                        <p:cTn id="114" dur="500" fill="hold"/>
                                        <p:tgtEl>
                                          <p:spTgt spid="117"/>
                                        </p:tgtEl>
                                        <p:attrNameLst>
                                          <p:attrName>ppt_x</p:attrName>
                                        </p:attrNameLst>
                                      </p:cBhvr>
                                      <p:tavLst>
                                        <p:tav tm="0">
                                          <p:val>
                                            <p:strVal val="#ppt_x"/>
                                          </p:val>
                                        </p:tav>
                                        <p:tav tm="100000">
                                          <p:val>
                                            <p:strVal val="#ppt_x"/>
                                          </p:val>
                                        </p:tav>
                                      </p:tavLst>
                                    </p:anim>
                                    <p:anim calcmode="lin" valueType="num">
                                      <p:cBhvr additive="base">
                                        <p:cTn id="115" dur="500" fill="hold"/>
                                        <p:tgtEl>
                                          <p:spTgt spid="117"/>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112"/>
                                        </p:tgtEl>
                                        <p:attrNameLst>
                                          <p:attrName>style.visibility</p:attrName>
                                        </p:attrNameLst>
                                      </p:cBhvr>
                                      <p:to>
                                        <p:strVal val="visible"/>
                                      </p:to>
                                    </p:set>
                                    <p:anim calcmode="lin" valueType="num">
                                      <p:cBhvr additive="base">
                                        <p:cTn id="118" dur="500" fill="hold"/>
                                        <p:tgtEl>
                                          <p:spTgt spid="112"/>
                                        </p:tgtEl>
                                        <p:attrNameLst>
                                          <p:attrName>ppt_x</p:attrName>
                                        </p:attrNameLst>
                                      </p:cBhvr>
                                      <p:tavLst>
                                        <p:tav tm="0">
                                          <p:val>
                                            <p:strVal val="#ppt_x"/>
                                          </p:val>
                                        </p:tav>
                                        <p:tav tm="100000">
                                          <p:val>
                                            <p:strVal val="#ppt_x"/>
                                          </p:val>
                                        </p:tav>
                                      </p:tavLst>
                                    </p:anim>
                                    <p:anim calcmode="lin" valueType="num">
                                      <p:cBhvr additive="base">
                                        <p:cTn id="119" dur="500" fill="hold"/>
                                        <p:tgtEl>
                                          <p:spTgt spid="112"/>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113"/>
                                        </p:tgtEl>
                                        <p:attrNameLst>
                                          <p:attrName>style.visibility</p:attrName>
                                        </p:attrNameLst>
                                      </p:cBhvr>
                                      <p:to>
                                        <p:strVal val="visible"/>
                                      </p:to>
                                    </p:set>
                                    <p:anim calcmode="lin" valueType="num">
                                      <p:cBhvr additive="base">
                                        <p:cTn id="122" dur="500" fill="hold"/>
                                        <p:tgtEl>
                                          <p:spTgt spid="113"/>
                                        </p:tgtEl>
                                        <p:attrNameLst>
                                          <p:attrName>ppt_x</p:attrName>
                                        </p:attrNameLst>
                                      </p:cBhvr>
                                      <p:tavLst>
                                        <p:tav tm="0">
                                          <p:val>
                                            <p:strVal val="#ppt_x"/>
                                          </p:val>
                                        </p:tav>
                                        <p:tav tm="100000">
                                          <p:val>
                                            <p:strVal val="#ppt_x"/>
                                          </p:val>
                                        </p:tav>
                                      </p:tavLst>
                                    </p:anim>
                                    <p:anim calcmode="lin" valueType="num">
                                      <p:cBhvr additive="base">
                                        <p:cTn id="123"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4" grpId="0" animBg="1"/>
      <p:bldP spid="95" grpId="0" animBg="1"/>
      <p:bldP spid="96" grpId="0" animBg="1"/>
      <p:bldP spid="100" grpId="0" animBg="1"/>
      <p:bldP spid="101" grpId="0" animBg="1"/>
      <p:bldP spid="109" grpId="0" animBg="1"/>
      <p:bldP spid="110" grpId="0" animBg="1"/>
      <p:bldP spid="111" grpId="0" animBg="1"/>
      <p:bldP spid="112" grpId="0" animBg="1"/>
      <p:bldP spid="118"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4F0072-2BD3-46CD-B3BD-F96A77CA92FF}"/>
              </a:ext>
            </a:extLst>
          </p:cNvPr>
          <p:cNvSpPr>
            <a:spLocks noGrp="1"/>
          </p:cNvSpPr>
          <p:nvPr>
            <p:ph type="title"/>
          </p:nvPr>
        </p:nvSpPr>
        <p:spPr>
          <a:xfrm>
            <a:off x="347180" y="104845"/>
            <a:ext cx="10515600" cy="1325563"/>
          </a:xfrm>
        </p:spPr>
        <p:txBody>
          <a:bodyPr/>
          <a:lstStyle/>
          <a:p>
            <a:r>
              <a:rPr lang="en-US" dirty="0"/>
              <a:t>G2O</a:t>
            </a:r>
          </a:p>
        </p:txBody>
      </p:sp>
      <p:grpSp>
        <p:nvGrpSpPr>
          <p:cNvPr id="4" name="组合 3">
            <a:extLst>
              <a:ext uri="{FF2B5EF4-FFF2-40B4-BE49-F238E27FC236}">
                <a16:creationId xmlns:a16="http://schemas.microsoft.com/office/drawing/2014/main" id="{E7B20A12-E19C-4A16-9FEA-2A0B0AACF28F}"/>
              </a:ext>
            </a:extLst>
          </p:cNvPr>
          <p:cNvGrpSpPr/>
          <p:nvPr/>
        </p:nvGrpSpPr>
        <p:grpSpPr>
          <a:xfrm>
            <a:off x="7119813" y="3729593"/>
            <a:ext cx="4843065" cy="3128407"/>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0827545-C3D5-4B13-B2C0-B1AEFB7A2E53}"/>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8A8EEDD-79AD-4CAA-AAF1-D731CD1F7646}"/>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0E61ECE-58C0-48F7-A524-C3BB491E83C0}"/>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D7768DF-55B3-45DE-A192-6A1F88BD06C8}"/>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D156C8B-1706-4CDD-8AA3-9E543028BEFE}"/>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BB7A985-A9B5-45E0-B339-A3BE5C7611FF}"/>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ADC013-CD94-45A5-8319-BA0228803799}"/>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C50844E-8A11-468D-B2B2-AF26D796F40A}"/>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B45403C-ECA7-4A53-B444-4D665AE585D2}"/>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CBCBFBB9-57DA-4DA7-A434-C22CA82ED358}"/>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4976A64-8808-477B-8866-C5EFF51B180E}"/>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12500" b="-2632"/>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D1761B36-1709-4637-8A2F-650F91F40089}"/>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264C90E5-F2D9-47FA-A576-73E3FC41C9B5}"/>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34386EC5-B900-48A4-8EAC-122B503176DA}"/>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6923835D-3EBA-4155-9ADA-363A29948C27}"/>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7CE4B333-F9B6-49AC-85E0-E74780105F38}"/>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EF008558-8300-48BA-A637-FA2AA123E54C}"/>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2DF8D11-34C3-4926-8474-BC09BAE1B79D}"/>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345E201-0BF0-4CA7-8A80-574B4E24319C}"/>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CF35105-B411-44D5-A403-15BC280694DC}"/>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A5BB6EF4-F3D6-430F-9126-30A82057B240}"/>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690AE19-C647-4589-9C35-A190BA4E5F36}"/>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91F139A8-B628-4CAA-9275-A246A46BC226}"/>
              </a:ext>
            </a:extLst>
          </p:cNvPr>
          <p:cNvGrpSpPr/>
          <p:nvPr/>
        </p:nvGrpSpPr>
        <p:grpSpPr>
          <a:xfrm>
            <a:off x="-23810" y="3967313"/>
            <a:ext cx="5160527" cy="2793493"/>
            <a:chOff x="6484519" y="3614603"/>
            <a:chExt cx="4250948" cy="2416965"/>
          </a:xfrm>
        </p:grpSpPr>
        <p:grpSp>
          <p:nvGrpSpPr>
            <p:cNvPr id="28" name="组合 27">
              <a:extLst>
                <a:ext uri="{FF2B5EF4-FFF2-40B4-BE49-F238E27FC236}">
                  <a16:creationId xmlns:a16="http://schemas.microsoft.com/office/drawing/2014/main" id="{53C68F84-9EC3-43BB-8B6C-A470E159BE87}"/>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9C06A8E-F7C2-4996-BC68-F58998BE131B}"/>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DB593AE9-CA33-47BC-B895-E6DDF90DA5BA}"/>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319BAC22-1A58-4019-8BE0-FE32B13F5456}"/>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FAE29D19-E5E5-46C2-9DE2-77A114CDF8D4}"/>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0A81DC73-21C9-4136-80D1-9EE70683F408}"/>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956C195-F61E-480C-9352-DC719F1735BA}"/>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0E11EBCD-A198-48A4-B3F1-DDAF117B4F7B}"/>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D9309CA-98F7-43F6-B426-6F1CB9043054}"/>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24"/>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DF4B6FD-445E-4DA2-8A9A-C5B324D7747B}"/>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25"/>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9C3918E-9FC4-4072-A3AD-479C033CE244}"/>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26"/>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3DA1A7C-6AEC-4503-99DD-32EB47A98306}"/>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27"/>
                    <a:stretch>
                      <a:fillRect r="-10280"/>
                    </a:stretch>
                  </a:blipFill>
                </p:spPr>
                <p:txBody>
                  <a:bodyPr/>
                  <a:lstStyle/>
                  <a:p>
                    <a:r>
                      <a:rPr lang="en-US">
                        <a:noFill/>
                      </a:rPr>
                      <a:t> </a:t>
                    </a:r>
                  </a:p>
                </p:txBody>
              </p:sp>
            </mc:Fallback>
          </mc:AlternateContent>
          <p:sp>
            <p:nvSpPr>
              <p:cNvPr id="42" name="椭圆 41">
                <a:extLst>
                  <a:ext uri="{FF2B5EF4-FFF2-40B4-BE49-F238E27FC236}">
                    <a16:creationId xmlns:a16="http://schemas.microsoft.com/office/drawing/2014/main" id="{CFB23D1B-6FAF-45DD-8D27-13FCA6C41B48}"/>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椭圆 42">
                <a:extLst>
                  <a:ext uri="{FF2B5EF4-FFF2-40B4-BE49-F238E27FC236}">
                    <a16:creationId xmlns:a16="http://schemas.microsoft.com/office/drawing/2014/main" id="{C8E4E422-F1C5-4CC8-9E68-6626177A458D}"/>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F75EB9E6-127F-4DA1-998F-71DE234E3A46}"/>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6726B755-1AC6-4B01-ACAF-D6D026485405}"/>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椭圆 45">
                <a:extLst>
                  <a:ext uri="{FF2B5EF4-FFF2-40B4-BE49-F238E27FC236}">
                    <a16:creationId xmlns:a16="http://schemas.microsoft.com/office/drawing/2014/main" id="{C516DECD-7D82-4080-A6D3-F0E35DE5CCAF}"/>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直接箭头连接符 46">
                <a:extLst>
                  <a:ext uri="{FF2B5EF4-FFF2-40B4-BE49-F238E27FC236}">
                    <a16:creationId xmlns:a16="http://schemas.microsoft.com/office/drawing/2014/main" id="{32656116-10C4-4801-A570-0AE7FFDF1CC4}"/>
                  </a:ext>
                </a:extLst>
              </p:cNvPr>
              <p:cNvCxnSpPr>
                <a:cxnSpLocks/>
                <a:stCxn id="42" idx="6"/>
                <a:endCxn id="43"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AD06C279-7F30-4402-AE3C-E89DE405F0DE}"/>
                  </a:ext>
                </a:extLst>
              </p:cNvPr>
              <p:cNvCxnSpPr>
                <a:cxnSpLocks/>
                <a:stCxn id="43" idx="6"/>
                <a:endCxn id="44"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5B6AEA40-D92E-4C9C-8B10-4A6919A416A0}"/>
                  </a:ext>
                </a:extLst>
              </p:cNvPr>
              <p:cNvCxnSpPr>
                <a:cxnSpLocks/>
                <a:stCxn id="42" idx="5"/>
                <a:endCxn id="45"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B8959EC6-D2A8-46C6-97B8-3614E6313F0C}"/>
                  </a:ext>
                </a:extLst>
              </p:cNvPr>
              <p:cNvCxnSpPr>
                <a:cxnSpLocks/>
                <a:stCxn id="43" idx="3"/>
                <a:endCxn id="45"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8978F57-9575-4F8F-BF84-44361FD66F56}"/>
                  </a:ext>
                </a:extLst>
              </p:cNvPr>
              <p:cNvCxnSpPr>
                <a:cxnSpLocks/>
                <a:stCxn id="43" idx="5"/>
                <a:endCxn id="46"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1B745D77-5796-4375-8176-934213813F24}"/>
                  </a:ext>
                </a:extLst>
              </p:cNvPr>
              <p:cNvCxnSpPr>
                <a:cxnSpLocks/>
                <a:stCxn id="44" idx="4"/>
                <a:endCxn id="46"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9" name="直接箭头连接符 28">
              <a:extLst>
                <a:ext uri="{FF2B5EF4-FFF2-40B4-BE49-F238E27FC236}">
                  <a16:creationId xmlns:a16="http://schemas.microsoft.com/office/drawing/2014/main" id="{27679D8E-3FEE-4C5D-A94E-0F342D784F86}"/>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5EE99A9-CE14-45E1-BFF8-D3E458EB402C}"/>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084B2D5E-FD97-4DD8-9C3B-851C0AEF79F6}"/>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28"/>
                  <a:stretch>
                    <a:fillRect/>
                  </a:stretch>
                </a:blipFill>
              </p:spPr>
              <p:txBody>
                <a:bodyPr/>
                <a:lstStyle/>
                <a:p>
                  <a:r>
                    <a:rPr lang="en-US">
                      <a:noFill/>
                    </a:rPr>
                    <a:t> </a:t>
                  </a:r>
                </a:p>
              </p:txBody>
            </p:sp>
          </mc:Fallback>
        </mc:AlternateContent>
      </p:grpSp>
      <p:sp>
        <p:nvSpPr>
          <p:cNvPr id="53" name="箭头: 下 52">
            <a:extLst>
              <a:ext uri="{FF2B5EF4-FFF2-40B4-BE49-F238E27FC236}">
                <a16:creationId xmlns:a16="http://schemas.microsoft.com/office/drawing/2014/main" id="{45AAE234-4D67-4B4C-97FD-DA450AC041EC}"/>
              </a:ext>
            </a:extLst>
          </p:cNvPr>
          <p:cNvSpPr/>
          <p:nvPr/>
        </p:nvSpPr>
        <p:spPr>
          <a:xfrm rot="16200000">
            <a:off x="5784874" y="5045461"/>
            <a:ext cx="1038267" cy="931391"/>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F8E648A9-6AAC-4FD5-BC0C-F0DF8013E5B3}"/>
                  </a:ext>
                </a:extLst>
              </p:cNvPr>
              <p:cNvSpPr/>
              <p:nvPr/>
            </p:nvSpPr>
            <p:spPr>
              <a:xfrm>
                <a:off x="2939124" y="930257"/>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54" name="矩形 53">
                <a:extLst>
                  <a:ext uri="{FF2B5EF4-FFF2-40B4-BE49-F238E27FC236}">
                    <a16:creationId xmlns:a16="http://schemas.microsoft.com/office/drawing/2014/main" id="{F8E648A9-6AAC-4FD5-BC0C-F0DF8013E5B3}"/>
                  </a:ext>
                </a:extLst>
              </p:cNvPr>
              <p:cNvSpPr>
                <a:spLocks noRot="1" noChangeAspect="1" noMove="1" noResize="1" noEditPoints="1" noAdjustHandles="1" noChangeArrowheads="1" noChangeShapeType="1" noTextEdit="1"/>
              </p:cNvSpPr>
              <p:nvPr/>
            </p:nvSpPr>
            <p:spPr>
              <a:xfrm>
                <a:off x="2939124" y="930257"/>
                <a:ext cx="9428178" cy="461665"/>
              </a:xfrm>
              <a:prstGeom prst="rect">
                <a:avLst/>
              </a:prstGeom>
              <a:blipFill>
                <a:blip r:embed="rId29"/>
                <a:stretch>
                  <a:fillRect b="-18667"/>
                </a:stretch>
              </a:blipFill>
            </p:spPr>
            <p:txBody>
              <a:bodyPr/>
              <a:lstStyle/>
              <a:p>
                <a:r>
                  <a:rPr lang="en-US">
                    <a:noFill/>
                  </a:rPr>
                  <a:t> </a:t>
                </a:r>
              </a:p>
            </p:txBody>
          </p:sp>
        </mc:Fallback>
      </mc:AlternateContent>
      <p:sp>
        <p:nvSpPr>
          <p:cNvPr id="55" name="箭头: 下 54">
            <a:extLst>
              <a:ext uri="{FF2B5EF4-FFF2-40B4-BE49-F238E27FC236}">
                <a16:creationId xmlns:a16="http://schemas.microsoft.com/office/drawing/2014/main" id="{799E1D7B-43FB-4CCC-8E2B-EAE889D6DCBE}"/>
              </a:ext>
            </a:extLst>
          </p:cNvPr>
          <p:cNvSpPr/>
          <p:nvPr/>
        </p:nvSpPr>
        <p:spPr>
          <a:xfrm>
            <a:off x="7428529" y="1482761"/>
            <a:ext cx="1038267" cy="465838"/>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图片 55">
            <a:extLst>
              <a:ext uri="{FF2B5EF4-FFF2-40B4-BE49-F238E27FC236}">
                <a16:creationId xmlns:a16="http://schemas.microsoft.com/office/drawing/2014/main" id="{8B256EF7-5954-42F7-870D-56B789977CF3}"/>
              </a:ext>
            </a:extLst>
          </p:cNvPr>
          <p:cNvPicPr>
            <a:picLocks noChangeAspect="1"/>
          </p:cNvPicPr>
          <p:nvPr/>
        </p:nvPicPr>
        <p:blipFill>
          <a:blip r:embed="rId30"/>
          <a:stretch>
            <a:fillRect/>
          </a:stretch>
        </p:blipFill>
        <p:spPr>
          <a:xfrm>
            <a:off x="4998733" y="1948599"/>
            <a:ext cx="6060329" cy="1684987"/>
          </a:xfrm>
          <a:prstGeom prst="rect">
            <a:avLst/>
          </a:prstGeom>
          <a:ln w="15875">
            <a:solidFill>
              <a:schemeClr val="accent1"/>
            </a:solidFill>
          </a:ln>
        </p:spPr>
      </p:pic>
      <p:sp>
        <p:nvSpPr>
          <p:cNvPr id="58" name="内容占位符 2">
            <a:extLst>
              <a:ext uri="{FF2B5EF4-FFF2-40B4-BE49-F238E27FC236}">
                <a16:creationId xmlns:a16="http://schemas.microsoft.com/office/drawing/2014/main" id="{7A7B78AE-3CF6-4F9F-B5F5-16AD5AD9A612}"/>
              </a:ext>
            </a:extLst>
          </p:cNvPr>
          <p:cNvSpPr>
            <a:spLocks noGrp="1"/>
          </p:cNvSpPr>
          <p:nvPr>
            <p:ph idx="1"/>
          </p:nvPr>
        </p:nvSpPr>
        <p:spPr>
          <a:xfrm>
            <a:off x="347180" y="1266243"/>
            <a:ext cx="5106417" cy="4351338"/>
          </a:xfrm>
        </p:spPr>
        <p:txBody>
          <a:bodyPr/>
          <a:lstStyle/>
          <a:p>
            <a:r>
              <a:rPr lang="en-US" dirty="0"/>
              <a:t>Gauss Newton (GN)</a:t>
            </a:r>
          </a:p>
          <a:p>
            <a:pPr lvl="1"/>
            <a:r>
              <a:rPr lang="en-US" dirty="0"/>
              <a:t>Locally quadratic fitting </a:t>
            </a:r>
          </a:p>
          <a:p>
            <a:r>
              <a:rPr lang="en-US" dirty="0"/>
              <a:t>Levenberg Marquardt (LM)</a:t>
            </a:r>
          </a:p>
          <a:p>
            <a:pPr lvl="1"/>
            <a:r>
              <a:rPr lang="en-US" dirty="0"/>
              <a:t>Damping parameter</a:t>
            </a:r>
          </a:p>
        </p:txBody>
      </p:sp>
      <p:sp>
        <p:nvSpPr>
          <p:cNvPr id="57" name="矩形 4">
            <a:extLst>
              <a:ext uri="{FF2B5EF4-FFF2-40B4-BE49-F238E27FC236}">
                <a16:creationId xmlns:a16="http://schemas.microsoft.com/office/drawing/2014/main" id="{C2E0ED05-8427-4574-805A-A9BA242F36A5}"/>
              </a:ext>
            </a:extLst>
          </p:cNvPr>
          <p:cNvSpPr/>
          <p:nvPr/>
        </p:nvSpPr>
        <p:spPr>
          <a:xfrm>
            <a:off x="1708500" y="342903"/>
            <a:ext cx="10822625" cy="646331"/>
          </a:xfrm>
          <a:prstGeom prst="rect">
            <a:avLst/>
          </a:prstGeom>
        </p:spPr>
        <p:txBody>
          <a:bodyPr wrap="square">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194945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8">
                                            <p:txEl>
                                              <p:pRg st="0" end="0"/>
                                            </p:txEl>
                                          </p:spTgt>
                                        </p:tgtEl>
                                        <p:attrNameLst>
                                          <p:attrName>style.visibility</p:attrName>
                                        </p:attrNameLst>
                                      </p:cBhvr>
                                      <p:to>
                                        <p:strVal val="visible"/>
                                      </p:to>
                                    </p:set>
                                    <p:animEffect transition="in" filter="fade">
                                      <p:cBhvr>
                                        <p:cTn id="25" dur="500"/>
                                        <p:tgtEl>
                                          <p:spTgt spid="5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8">
                                            <p:txEl>
                                              <p:pRg st="1" end="1"/>
                                            </p:txEl>
                                          </p:spTgt>
                                        </p:tgtEl>
                                        <p:attrNameLst>
                                          <p:attrName>style.visibility</p:attrName>
                                        </p:attrNameLst>
                                      </p:cBhvr>
                                      <p:to>
                                        <p:strVal val="visible"/>
                                      </p:to>
                                    </p:set>
                                    <p:animEffect transition="in" filter="fade">
                                      <p:cBhvr>
                                        <p:cTn id="28" dur="500"/>
                                        <p:tgtEl>
                                          <p:spTgt spid="58">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xEl>
                                              <p:pRg st="2" end="2"/>
                                            </p:txEl>
                                          </p:spTgt>
                                        </p:tgtEl>
                                        <p:attrNameLst>
                                          <p:attrName>style.visibility</p:attrName>
                                        </p:attrNameLst>
                                      </p:cBhvr>
                                      <p:to>
                                        <p:strVal val="visible"/>
                                      </p:to>
                                    </p:set>
                                    <p:animEffect transition="in" filter="fade">
                                      <p:cBhvr>
                                        <p:cTn id="31" dur="500"/>
                                        <p:tgtEl>
                                          <p:spTgt spid="58">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xEl>
                                              <p:pRg st="3" end="3"/>
                                            </p:txEl>
                                          </p:spTgt>
                                        </p:tgtEl>
                                        <p:attrNameLst>
                                          <p:attrName>style.visibility</p:attrName>
                                        </p:attrNameLst>
                                      </p:cBhvr>
                                      <p:to>
                                        <p:strVal val="visible"/>
                                      </p:to>
                                    </p:set>
                                    <p:animEffect transition="in" filter="fade">
                                      <p:cBhvr>
                                        <p:cTn id="34" dur="500"/>
                                        <p:tgtEl>
                                          <p:spTgt spid="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3B6F24E-FF2A-4694-9C04-FDBA3A765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807" y="27226"/>
            <a:ext cx="5061858" cy="339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B882461F-2E45-4B1A-83EF-D2B476553CDA}"/>
              </a:ext>
            </a:extLst>
          </p:cNvPr>
          <p:cNvSpPr txBox="1"/>
          <p:nvPr/>
        </p:nvSpPr>
        <p:spPr>
          <a:xfrm>
            <a:off x="856021" y="595340"/>
            <a:ext cx="3678186" cy="584775"/>
          </a:xfrm>
          <a:prstGeom prst="rect">
            <a:avLst/>
          </a:prstGeom>
          <a:noFill/>
        </p:spPr>
        <p:txBody>
          <a:bodyPr wrap="none" rtlCol="0">
            <a:spAutoFit/>
          </a:bodyPr>
          <a:lstStyle/>
          <a:p>
            <a:r>
              <a:rPr lang="en-US" sz="3200" b="1" dirty="0"/>
              <a:t>Graph Model in G2O</a:t>
            </a:r>
          </a:p>
        </p:txBody>
      </p:sp>
      <p:grpSp>
        <p:nvGrpSpPr>
          <p:cNvPr id="8" name="组合 7">
            <a:extLst>
              <a:ext uri="{FF2B5EF4-FFF2-40B4-BE49-F238E27FC236}">
                <a16:creationId xmlns:a16="http://schemas.microsoft.com/office/drawing/2014/main" id="{B0724517-D778-4D06-BCDB-B0E5D674310E}"/>
              </a:ext>
            </a:extLst>
          </p:cNvPr>
          <p:cNvGrpSpPr/>
          <p:nvPr/>
        </p:nvGrpSpPr>
        <p:grpSpPr>
          <a:xfrm>
            <a:off x="708827" y="1350279"/>
            <a:ext cx="4843065" cy="3128407"/>
            <a:chOff x="730395" y="1690688"/>
            <a:chExt cx="4843065" cy="312840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F2B144-A92B-4DB4-8914-688AB8E59DD0}"/>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 name="文本框 8">
                  <a:extLst>
                    <a:ext uri="{FF2B5EF4-FFF2-40B4-BE49-F238E27FC236}">
                      <a16:creationId xmlns:a16="http://schemas.microsoft.com/office/drawing/2014/main" id="{F9F2B144-A92B-4DB4-8914-688AB8E59DD0}"/>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4"/>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BF660D-CE7B-4E30-9B12-0B9EC9122508}"/>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5DBF660D-CE7B-4E30-9B12-0B9EC9122508}"/>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8EF6542-4CE6-4D8F-BBCA-7672B8D33AF5}"/>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48EF6542-4CE6-4D8F-BBCA-7672B8D33AF5}"/>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5398264-15AE-4291-9126-E74958A2C192}"/>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E00BC1-BFF9-4C16-AB87-46157529864C}"/>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8"/>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D9EE569-62BA-4430-A3FB-8A280655D2AE}"/>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9"/>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6AAAC3-67C2-4DA7-A6EB-2BDBE33FA8BE}"/>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0"/>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A08F454-3DE6-487E-9121-A65B664EAA67}"/>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1"/>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9C91A05-CE06-4E8A-B496-CF384E0143D1}"/>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2"/>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CCC6DE5-F3FA-4B00-89A1-5EE05525AFB5}"/>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101D29B-52DA-446B-853D-56D2EB7A168D}"/>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4"/>
                  <a:stretch>
                    <a:fillRect r="-12500" b="-2632"/>
                  </a:stretch>
                </a:blipFill>
              </p:spPr>
              <p:txBody>
                <a:bodyPr/>
                <a:lstStyle/>
                <a:p>
                  <a:r>
                    <a:rPr lang="en-US">
                      <a:noFill/>
                    </a:rPr>
                    <a:t> </a:t>
                  </a:r>
                </a:p>
              </p:txBody>
            </p:sp>
          </mc:Fallback>
        </mc:AlternateContent>
        <p:sp>
          <p:nvSpPr>
            <p:cNvPr id="20" name="椭圆 19">
              <a:extLst>
                <a:ext uri="{FF2B5EF4-FFF2-40B4-BE49-F238E27FC236}">
                  <a16:creationId xmlns:a16="http://schemas.microsoft.com/office/drawing/2014/main" id="{812FABAE-5519-4E6C-B1F2-59D4A0E17E34}"/>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BC65E23-4A88-41A8-A076-E439A03E696F}"/>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86A0414C-9718-49B9-AA4B-8FE9DD139B8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F25E1C32-0D01-4E7F-9136-128B4851EF70}"/>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5CF38B60-F621-4030-9A1B-BFF13D6049C2}"/>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直接箭头连接符 24">
              <a:extLst>
                <a:ext uri="{FF2B5EF4-FFF2-40B4-BE49-F238E27FC236}">
                  <a16:creationId xmlns:a16="http://schemas.microsoft.com/office/drawing/2014/main" id="{4175035B-7646-44F2-82D0-82446DBAAFA7}"/>
                </a:ext>
              </a:extLst>
            </p:cNvPr>
            <p:cNvCxnSpPr>
              <a:cxnSpLocks/>
              <a:stCxn id="20" idx="6"/>
              <a:endCxn id="2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0A9055F-F773-41E0-9C99-13B4C4F43F71}"/>
                </a:ext>
              </a:extLst>
            </p:cNvPr>
            <p:cNvCxnSpPr>
              <a:cxnSpLocks/>
              <a:stCxn id="21" idx="6"/>
              <a:endCxn id="2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84C6D5D-A8C9-40D7-A6C4-EB25305F1D18}"/>
                </a:ext>
              </a:extLst>
            </p:cNvPr>
            <p:cNvCxnSpPr>
              <a:cxnSpLocks/>
              <a:stCxn id="20" idx="5"/>
              <a:endCxn id="2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17FF8C-E6BF-4BC4-B131-9B2006BB3D0B}"/>
                </a:ext>
              </a:extLst>
            </p:cNvPr>
            <p:cNvCxnSpPr>
              <a:cxnSpLocks/>
              <a:stCxn id="21" idx="3"/>
              <a:endCxn id="2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617527F-5A3A-45AA-8367-FE39FCCF72BF}"/>
                </a:ext>
              </a:extLst>
            </p:cNvPr>
            <p:cNvCxnSpPr>
              <a:cxnSpLocks/>
              <a:stCxn id="21" idx="5"/>
              <a:endCxn id="2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55C71C1-3341-4304-B8D9-7AAC2B5E9DE9}"/>
                </a:ext>
              </a:extLst>
            </p:cNvPr>
            <p:cNvCxnSpPr>
              <a:cxnSpLocks/>
              <a:stCxn id="22" idx="4"/>
              <a:endCxn id="2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9173E5FD-5E38-48E2-A37D-45196DCF925E}"/>
              </a:ext>
            </a:extLst>
          </p:cNvPr>
          <p:cNvPicPr>
            <a:picLocks noChangeAspect="1"/>
          </p:cNvPicPr>
          <p:nvPr/>
        </p:nvPicPr>
        <p:blipFill>
          <a:blip r:embed="rId15"/>
          <a:stretch>
            <a:fillRect/>
          </a:stretch>
        </p:blipFill>
        <p:spPr>
          <a:xfrm>
            <a:off x="5968482" y="3444587"/>
            <a:ext cx="6061300" cy="64225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8BABC4-4189-474D-9912-B95DC69CB513}"/>
                  </a:ext>
                </a:extLst>
              </p:cNvPr>
              <p:cNvSpPr txBox="1"/>
              <p:nvPr/>
            </p:nvSpPr>
            <p:spPr>
              <a:xfrm>
                <a:off x="7192489" y="4086844"/>
                <a:ext cx="2815770" cy="465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1" i="0" smtClean="0">
                              <a:latin typeface="Cambria Math" panose="02040503050406030204" pitchFamily="18" charset="0"/>
                            </a:rPr>
                            <m:t>𝐞</m:t>
                          </m:r>
                        </m:e>
                        <m:sub>
                          <m:r>
                            <a:rPr lang="en-US" sz="2800" b="0" i="1" smtClean="0">
                              <a:latin typeface="Cambria Math" panose="02040503050406030204" pitchFamily="18" charset="0"/>
                            </a:rPr>
                            <m:t>𝑖𝑗</m:t>
                          </m:r>
                        </m:sub>
                      </m:sSub>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x</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𝒛</m:t>
                          </m:r>
                        </m:e>
                        <m:sub>
                          <m:r>
                            <a:rPr lang="en-US" sz="2800" i="1">
                              <a:latin typeface="Cambria Math" panose="02040503050406030204" pitchFamily="18" charset="0"/>
                            </a:rPr>
                            <m:t>𝑖𝑗</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𝒛</m:t>
                              </m:r>
                            </m:e>
                          </m:acc>
                        </m:e>
                        <m:sub>
                          <m:r>
                            <a:rPr lang="en-US" sz="2800" i="1">
                              <a:latin typeface="Cambria Math" panose="02040503050406030204" pitchFamily="18" charset="0"/>
                            </a:rPr>
                            <m:t>𝑖𝑗</m:t>
                          </m:r>
                        </m:sub>
                      </m:sSub>
                    </m:oMath>
                  </m:oMathPara>
                </a14:m>
                <a:endParaRPr lang="en-US" sz="2800" dirty="0"/>
              </a:p>
            </p:txBody>
          </p:sp>
        </mc:Choice>
        <mc:Fallback xmlns="">
          <p:sp>
            <p:nvSpPr>
              <p:cNvPr id="3" name="文本框 2">
                <a:extLst>
                  <a:ext uri="{FF2B5EF4-FFF2-40B4-BE49-F238E27FC236}">
                    <a16:creationId xmlns:a16="http://schemas.microsoft.com/office/drawing/2014/main" id="{4F8BABC4-4189-474D-9912-B95DC69CB513}"/>
                  </a:ext>
                </a:extLst>
              </p:cNvPr>
              <p:cNvSpPr txBox="1">
                <a:spLocks noRot="1" noChangeAspect="1" noMove="1" noResize="1" noEditPoints="1" noAdjustHandles="1" noChangeArrowheads="1" noChangeShapeType="1" noTextEdit="1"/>
              </p:cNvSpPr>
              <p:nvPr/>
            </p:nvSpPr>
            <p:spPr>
              <a:xfrm>
                <a:off x="7192489" y="4086844"/>
                <a:ext cx="2815770" cy="465577"/>
              </a:xfrm>
              <a:prstGeom prst="rect">
                <a:avLst/>
              </a:prstGeom>
              <a:blipFill>
                <a:blip r:embed="rId16"/>
                <a:stretch>
                  <a:fillRect/>
                </a:stretch>
              </a:blipFill>
            </p:spPr>
            <p:txBody>
              <a:bodyPr/>
              <a:lstStyle/>
              <a:p>
                <a:r>
                  <a:rPr lang="en-US">
                    <a:noFill/>
                  </a:rPr>
                  <a:t> </a:t>
                </a:r>
              </a:p>
            </p:txBody>
          </p:sp>
        </mc:Fallback>
      </mc:AlternateContent>
      <p:pic>
        <p:nvPicPr>
          <p:cNvPr id="33" name="图片 32">
            <a:extLst>
              <a:ext uri="{FF2B5EF4-FFF2-40B4-BE49-F238E27FC236}">
                <a16:creationId xmlns:a16="http://schemas.microsoft.com/office/drawing/2014/main" id="{160533A9-5150-4754-87F3-17285F5C6A95}"/>
              </a:ext>
            </a:extLst>
          </p:cNvPr>
          <p:cNvPicPr>
            <a:picLocks noChangeAspect="1"/>
          </p:cNvPicPr>
          <p:nvPr/>
        </p:nvPicPr>
        <p:blipFill>
          <a:blip r:embed="rId17"/>
          <a:stretch>
            <a:fillRect/>
          </a:stretch>
        </p:blipFill>
        <p:spPr>
          <a:xfrm>
            <a:off x="6128398" y="4729101"/>
            <a:ext cx="5400675" cy="1438275"/>
          </a:xfrm>
          <a:prstGeom prst="rect">
            <a:avLst/>
          </a:prstGeom>
          <a:ln w="15875">
            <a:solidFill>
              <a:schemeClr val="accent1"/>
            </a:solidFill>
          </a:ln>
        </p:spPr>
      </p:pic>
      <p:sp>
        <p:nvSpPr>
          <p:cNvPr id="5" name="矩形 4">
            <a:extLst>
              <a:ext uri="{FF2B5EF4-FFF2-40B4-BE49-F238E27FC236}">
                <a16:creationId xmlns:a16="http://schemas.microsoft.com/office/drawing/2014/main" id="{0199F6B2-7B2D-46BF-8C7A-754CDADE0515}"/>
              </a:ext>
            </a:extLst>
          </p:cNvPr>
          <p:cNvSpPr/>
          <p:nvPr/>
        </p:nvSpPr>
        <p:spPr>
          <a:xfrm>
            <a:off x="121808" y="5800995"/>
            <a:ext cx="6096000" cy="923330"/>
          </a:xfrm>
          <a:prstGeom prst="rect">
            <a:avLst/>
          </a:prstGeom>
        </p:spPr>
        <p:txBody>
          <a:bodyPr>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20213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A83D4-1E33-4EE3-98B7-739D8DEA9620}"/>
              </a:ext>
            </a:extLst>
          </p:cNvPr>
          <p:cNvSpPr>
            <a:spLocks noGrp="1"/>
          </p:cNvSpPr>
          <p:nvPr>
            <p:ph type="title"/>
          </p:nvPr>
        </p:nvSpPr>
        <p:spPr>
          <a:xfrm>
            <a:off x="553192" y="323272"/>
            <a:ext cx="10515600" cy="715530"/>
          </a:xfrm>
        </p:spPr>
        <p:txBody>
          <a:bodyPr/>
          <a:lstStyle/>
          <a:p>
            <a:r>
              <a:rPr lang="en-US" b="1" dirty="0"/>
              <a:t>G2O</a:t>
            </a:r>
            <a:endParaRPr lang="en-US" dirty="0"/>
          </a:p>
        </p:txBody>
      </p:sp>
      <p:grpSp>
        <p:nvGrpSpPr>
          <p:cNvPr id="4" name="组合 3">
            <a:extLst>
              <a:ext uri="{FF2B5EF4-FFF2-40B4-BE49-F238E27FC236}">
                <a16:creationId xmlns:a16="http://schemas.microsoft.com/office/drawing/2014/main" id="{2D3DB2B7-4932-47ED-B806-A99EDA97B8F2}"/>
              </a:ext>
            </a:extLst>
          </p:cNvPr>
          <p:cNvGrpSpPr/>
          <p:nvPr/>
        </p:nvGrpSpPr>
        <p:grpSpPr>
          <a:xfrm>
            <a:off x="6598988" y="0"/>
            <a:ext cx="4843065" cy="3128407"/>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2AF2F73-0A80-4BFE-8498-2F90B49FB31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F2AF2F73-0A80-4BFE-8498-2F90B49FB31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7AEA33-0A18-42E1-9891-1D555FCD541D}"/>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837AEA33-0A18-42E1-9891-1D555FCD541D}"/>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FF7680-D413-4B71-87BD-AA33C90B5262}"/>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B8FF7680-D413-4B71-87BD-AA33C90B5262}"/>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D916F2-528F-43CA-BB42-A77AE0F0C580}"/>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8" name="文本框 7">
                  <a:extLst>
                    <a:ext uri="{FF2B5EF4-FFF2-40B4-BE49-F238E27FC236}">
                      <a16:creationId xmlns:a16="http://schemas.microsoft.com/office/drawing/2014/main" id="{A6D916F2-528F-43CA-BB42-A77AE0F0C58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7D87DC-7F2F-4781-A13E-634DA09F3C53}"/>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9" name="文本框 8">
                  <a:extLst>
                    <a:ext uri="{FF2B5EF4-FFF2-40B4-BE49-F238E27FC236}">
                      <a16:creationId xmlns:a16="http://schemas.microsoft.com/office/drawing/2014/main" id="{2C7D87DC-7F2F-4781-A13E-634DA09F3C53}"/>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DAD7F7-7F6A-415D-8A7E-DAA3189A35C7}"/>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AEDAD7F7-7F6A-415D-8A7E-DAA3189A35C7}"/>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7"/>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40249E3-04E5-4A75-9C26-0F7C7DE7B74C}"/>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40249E3-04E5-4A75-9C26-0F7C7DE7B74C}"/>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8"/>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37FA28A-0F1A-4F3B-BEEC-98F78A2C9671}"/>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E37FA28A-0F1A-4F3B-BEEC-98F78A2C9671}"/>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9"/>
                  <a:stretch>
                    <a:fillRect r="-125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8D926A-6C81-4B95-B66B-3999E9370A9D}"/>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3" name="文本框 12">
                  <a:extLst>
                    <a:ext uri="{FF2B5EF4-FFF2-40B4-BE49-F238E27FC236}">
                      <a16:creationId xmlns:a16="http://schemas.microsoft.com/office/drawing/2014/main" id="{8A8D926A-6C81-4B95-B66B-3999E9370A9D}"/>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0"/>
                  <a:stretch>
                    <a:fillRect r="-125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777B2BE-7D8B-4DFF-8FFB-C0149BB9F1AB}"/>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4" name="文本框 13">
                  <a:extLst>
                    <a:ext uri="{FF2B5EF4-FFF2-40B4-BE49-F238E27FC236}">
                      <a16:creationId xmlns:a16="http://schemas.microsoft.com/office/drawing/2014/main" id="{4777B2BE-7D8B-4DFF-8FFB-C0149BB9F1AB}"/>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1"/>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A9F491-3794-4BBE-8A42-3F90A20809B5}"/>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5" name="文本框 14">
                  <a:extLst>
                    <a:ext uri="{FF2B5EF4-FFF2-40B4-BE49-F238E27FC236}">
                      <a16:creationId xmlns:a16="http://schemas.microsoft.com/office/drawing/2014/main" id="{A4A9F491-3794-4BBE-8A42-3F90A20809B5}"/>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2"/>
                  <a:stretch>
                    <a:fillRect r="-12500" b="-2667"/>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DDB99B74-DC2F-4827-B5CE-C0A7EC5B9C8F}"/>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A3A8F541-A997-4A60-AB01-986D394D133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5F82AD79-8A75-482B-81C5-CF97F527725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75CE2FD9-4396-4734-8879-EBF12DEEA000}"/>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956CE81E-8432-4279-9341-4ADD831BA0DB}"/>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C69156EF-85F5-4A79-86FC-C68773DACAA0}"/>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2141D35-C903-4E74-894A-068179CDA360}"/>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49678D0-29E4-4B29-B562-7048E4604A15}"/>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C215856-34BD-4E2E-9B22-B8B0666C3A90}"/>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234F37B-A484-4539-B89C-983B62EE6F2C}"/>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0374C74-B7F9-4D1C-877F-92F0776A0488}"/>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C84E5A8B-D794-4802-A4E6-80327323B701}"/>
              </a:ext>
            </a:extLst>
          </p:cNvPr>
          <p:cNvPicPr>
            <a:picLocks noChangeAspect="1"/>
          </p:cNvPicPr>
          <p:nvPr/>
        </p:nvPicPr>
        <p:blipFill>
          <a:blip r:embed="rId13"/>
          <a:stretch>
            <a:fillRect/>
          </a:stretch>
        </p:blipFill>
        <p:spPr>
          <a:xfrm>
            <a:off x="498128" y="1376287"/>
            <a:ext cx="5219700" cy="885825"/>
          </a:xfrm>
          <a:prstGeom prst="rect">
            <a:avLst/>
          </a:prstGeom>
        </p:spPr>
      </p:pic>
      <p:sp>
        <p:nvSpPr>
          <p:cNvPr id="28" name="矩形 27">
            <a:extLst>
              <a:ext uri="{FF2B5EF4-FFF2-40B4-BE49-F238E27FC236}">
                <a16:creationId xmlns:a16="http://schemas.microsoft.com/office/drawing/2014/main" id="{C06ABCED-3F90-465E-AA74-2CA106C80F34}"/>
              </a:ext>
            </a:extLst>
          </p:cNvPr>
          <p:cNvSpPr/>
          <p:nvPr/>
        </p:nvSpPr>
        <p:spPr>
          <a:xfrm>
            <a:off x="3513692" y="687638"/>
            <a:ext cx="2025491" cy="400110"/>
          </a:xfrm>
          <a:prstGeom prst="rect">
            <a:avLst/>
          </a:prstGeom>
        </p:spPr>
        <p:txBody>
          <a:bodyPr wrap="none">
            <a:spAutoFit/>
          </a:bodyPr>
          <a:lstStyle/>
          <a:p>
            <a:r>
              <a:rPr lang="en-US" sz="2000" b="1" i="1" dirty="0">
                <a:solidFill>
                  <a:srgbClr val="FF0000"/>
                </a:solidFill>
              </a:rPr>
              <a:t>Taylor expansion </a:t>
            </a:r>
          </a:p>
        </p:txBody>
      </p:sp>
      <p:cxnSp>
        <p:nvCxnSpPr>
          <p:cNvPr id="30" name="直接箭头连接符 29">
            <a:extLst>
              <a:ext uri="{FF2B5EF4-FFF2-40B4-BE49-F238E27FC236}">
                <a16:creationId xmlns:a16="http://schemas.microsoft.com/office/drawing/2014/main" id="{B42F7C88-0A05-4F65-A5A6-163D80F9D210}"/>
              </a:ext>
            </a:extLst>
          </p:cNvPr>
          <p:cNvCxnSpPr>
            <a:stCxn id="28" idx="2"/>
          </p:cNvCxnSpPr>
          <p:nvPr/>
        </p:nvCxnSpPr>
        <p:spPr>
          <a:xfrm flipH="1">
            <a:off x="3752603" y="1087748"/>
            <a:ext cx="773835" cy="28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6A1318A5-111B-4C26-AFB8-40D63F1C72C3}"/>
              </a:ext>
            </a:extLst>
          </p:cNvPr>
          <p:cNvPicPr>
            <a:picLocks noChangeAspect="1"/>
          </p:cNvPicPr>
          <p:nvPr/>
        </p:nvPicPr>
        <p:blipFill>
          <a:blip r:embed="rId14"/>
          <a:stretch>
            <a:fillRect/>
          </a:stretch>
        </p:blipFill>
        <p:spPr>
          <a:xfrm>
            <a:off x="551794" y="2164149"/>
            <a:ext cx="5391150" cy="733425"/>
          </a:xfrm>
          <a:prstGeom prst="rect">
            <a:avLst/>
          </a:prstGeom>
        </p:spPr>
      </p:pic>
      <p:pic>
        <p:nvPicPr>
          <p:cNvPr id="32" name="图片 31">
            <a:extLst>
              <a:ext uri="{FF2B5EF4-FFF2-40B4-BE49-F238E27FC236}">
                <a16:creationId xmlns:a16="http://schemas.microsoft.com/office/drawing/2014/main" id="{D99B08AE-733D-4713-A79E-507998D592A8}"/>
              </a:ext>
            </a:extLst>
          </p:cNvPr>
          <p:cNvPicPr>
            <a:picLocks noChangeAspect="1"/>
          </p:cNvPicPr>
          <p:nvPr/>
        </p:nvPicPr>
        <p:blipFill>
          <a:blip r:embed="rId15"/>
          <a:stretch>
            <a:fillRect/>
          </a:stretch>
        </p:blipFill>
        <p:spPr>
          <a:xfrm>
            <a:off x="832929" y="2897574"/>
            <a:ext cx="4133850" cy="361950"/>
          </a:xfrm>
          <a:prstGeom prst="rect">
            <a:avLst/>
          </a:prstGeom>
        </p:spPr>
      </p:pic>
      <p:sp>
        <p:nvSpPr>
          <p:cNvPr id="33" name="箭头: 上弧形 32">
            <a:extLst>
              <a:ext uri="{FF2B5EF4-FFF2-40B4-BE49-F238E27FC236}">
                <a16:creationId xmlns:a16="http://schemas.microsoft.com/office/drawing/2014/main" id="{B4176ABB-2049-481E-BE04-006666AD65A3}"/>
              </a:ext>
            </a:extLst>
          </p:cNvPr>
          <p:cNvSpPr/>
          <p:nvPr/>
        </p:nvSpPr>
        <p:spPr>
          <a:xfrm rot="6855453">
            <a:off x="4506957" y="2378349"/>
            <a:ext cx="812658" cy="42794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图片 33">
            <a:extLst>
              <a:ext uri="{FF2B5EF4-FFF2-40B4-BE49-F238E27FC236}">
                <a16:creationId xmlns:a16="http://schemas.microsoft.com/office/drawing/2014/main" id="{15091CA2-A123-4760-A7F1-92EBBE7251DB}"/>
              </a:ext>
            </a:extLst>
          </p:cNvPr>
          <p:cNvPicPr>
            <a:picLocks noChangeAspect="1"/>
          </p:cNvPicPr>
          <p:nvPr/>
        </p:nvPicPr>
        <p:blipFill>
          <a:blip r:embed="rId16"/>
          <a:stretch>
            <a:fillRect/>
          </a:stretch>
        </p:blipFill>
        <p:spPr>
          <a:xfrm>
            <a:off x="992574" y="3387459"/>
            <a:ext cx="5353050" cy="838200"/>
          </a:xfrm>
          <a:prstGeom prst="rect">
            <a:avLst/>
          </a:prstGeom>
        </p:spPr>
      </p:pic>
      <p:pic>
        <p:nvPicPr>
          <p:cNvPr id="35" name="图片 34">
            <a:extLst>
              <a:ext uri="{FF2B5EF4-FFF2-40B4-BE49-F238E27FC236}">
                <a16:creationId xmlns:a16="http://schemas.microsoft.com/office/drawing/2014/main" id="{35EFCDC7-9F1C-44AF-B354-D8C0FDB4A47B}"/>
              </a:ext>
            </a:extLst>
          </p:cNvPr>
          <p:cNvPicPr>
            <a:picLocks noChangeAspect="1"/>
          </p:cNvPicPr>
          <p:nvPr/>
        </p:nvPicPr>
        <p:blipFill>
          <a:blip r:embed="rId17"/>
          <a:stretch>
            <a:fillRect/>
          </a:stretch>
        </p:blipFill>
        <p:spPr>
          <a:xfrm>
            <a:off x="832929" y="4159986"/>
            <a:ext cx="3752850" cy="476250"/>
          </a:xfrm>
          <a:prstGeom prst="rect">
            <a:avLst/>
          </a:prstGeom>
        </p:spPr>
      </p:pic>
      <p:sp>
        <p:nvSpPr>
          <p:cNvPr id="36" name="矩形 35">
            <a:extLst>
              <a:ext uri="{FF2B5EF4-FFF2-40B4-BE49-F238E27FC236}">
                <a16:creationId xmlns:a16="http://schemas.microsoft.com/office/drawing/2014/main" id="{3A686757-B792-43AC-B158-87D57A54882B}"/>
              </a:ext>
            </a:extLst>
          </p:cNvPr>
          <p:cNvSpPr/>
          <p:nvPr/>
        </p:nvSpPr>
        <p:spPr>
          <a:xfrm>
            <a:off x="7351346" y="3606504"/>
            <a:ext cx="2488182" cy="400110"/>
          </a:xfrm>
          <a:prstGeom prst="rect">
            <a:avLst/>
          </a:prstGeom>
        </p:spPr>
        <p:txBody>
          <a:bodyPr wrap="none">
            <a:spAutoFit/>
          </a:bodyPr>
          <a:lstStyle/>
          <a:p>
            <a:r>
              <a:rPr lang="en-US" sz="2000" b="1" i="1" dirty="0">
                <a:solidFill>
                  <a:srgbClr val="FF0000"/>
                </a:solidFill>
              </a:rPr>
              <a:t>Quadratic polynomial</a:t>
            </a:r>
          </a:p>
        </p:txBody>
      </p:sp>
      <p:cxnSp>
        <p:nvCxnSpPr>
          <p:cNvPr id="37" name="直接箭头连接符 36">
            <a:extLst>
              <a:ext uri="{FF2B5EF4-FFF2-40B4-BE49-F238E27FC236}">
                <a16:creationId xmlns:a16="http://schemas.microsoft.com/office/drawing/2014/main" id="{429BA3A0-259F-4D10-86F9-F74B028BEF74}"/>
              </a:ext>
            </a:extLst>
          </p:cNvPr>
          <p:cNvCxnSpPr>
            <a:cxnSpLocks/>
            <a:stCxn id="36" idx="1"/>
            <a:endCxn id="46" idx="3"/>
          </p:cNvCxnSpPr>
          <p:nvPr/>
        </p:nvCxnSpPr>
        <p:spPr>
          <a:xfrm flipH="1">
            <a:off x="6466599" y="3806559"/>
            <a:ext cx="884747" cy="21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2F1E6322-BFF2-4FF6-8852-8BACBE52B783}"/>
              </a:ext>
            </a:extLst>
          </p:cNvPr>
          <p:cNvGrpSpPr/>
          <p:nvPr/>
        </p:nvGrpSpPr>
        <p:grpSpPr>
          <a:xfrm>
            <a:off x="8723992" y="3127415"/>
            <a:ext cx="4087907" cy="1845092"/>
            <a:chOff x="8644971" y="-4533"/>
            <a:chExt cx="4087907" cy="1845092"/>
          </a:xfrm>
        </p:grpSpPr>
        <p:grpSp>
          <p:nvGrpSpPr>
            <p:cNvPr id="41" name="组合 40">
              <a:extLst>
                <a:ext uri="{FF2B5EF4-FFF2-40B4-BE49-F238E27FC236}">
                  <a16:creationId xmlns:a16="http://schemas.microsoft.com/office/drawing/2014/main" id="{02E74E19-2DC2-4B22-91D0-FA056DF5D41B}"/>
                </a:ext>
              </a:extLst>
            </p:cNvPr>
            <p:cNvGrpSpPr/>
            <p:nvPr/>
          </p:nvGrpSpPr>
          <p:grpSpPr>
            <a:xfrm>
              <a:off x="9754629" y="-4533"/>
              <a:ext cx="1145470" cy="1032439"/>
              <a:chOff x="7288167" y="497747"/>
              <a:chExt cx="1727022" cy="2278756"/>
            </a:xfrm>
          </p:grpSpPr>
          <p:sp>
            <p:nvSpPr>
              <p:cNvPr id="44" name="椭圆 43">
                <a:extLst>
                  <a:ext uri="{FF2B5EF4-FFF2-40B4-BE49-F238E27FC236}">
                    <a16:creationId xmlns:a16="http://schemas.microsoft.com/office/drawing/2014/main" id="{FD836838-0406-4DC5-82D1-FC231B0053C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EB47583E-D489-4768-B5DF-E8018DBF21CE}"/>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2BB7325-D898-431E-AA19-BC2B26C1D870}"/>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42" name="文本框 41">
                  <a:extLst>
                    <a:ext uri="{FF2B5EF4-FFF2-40B4-BE49-F238E27FC236}">
                      <a16:creationId xmlns:a16="http://schemas.microsoft.com/office/drawing/2014/main" id="{A2BB7325-D898-431E-AA19-BC2B26C1D870}"/>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18"/>
                  <a:stretch>
                    <a:fillRect/>
                  </a:stretch>
                </a:blipFill>
              </p:spPr>
              <p:txBody>
                <a:bodyPr/>
                <a:lstStyle/>
                <a:p>
                  <a:r>
                    <a:rPr lang="en-US">
                      <a:noFill/>
                    </a:rPr>
                    <a:t> </a:t>
                  </a:r>
                </a:p>
              </p:txBody>
            </p:sp>
          </mc:Fallback>
        </mc:AlternateContent>
        <p:cxnSp>
          <p:nvCxnSpPr>
            <p:cNvPr id="43" name="直接箭头连接符 42">
              <a:extLst>
                <a:ext uri="{FF2B5EF4-FFF2-40B4-BE49-F238E27FC236}">
                  <a16:creationId xmlns:a16="http://schemas.microsoft.com/office/drawing/2014/main" id="{9E8E9188-A544-4262-9777-4AB574DEB2C5}"/>
                </a:ext>
              </a:extLst>
            </p:cNvPr>
            <p:cNvCxnSpPr>
              <a:cxnSpLocks/>
              <a:endCxn id="44"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7CF1EF7E-9316-4CB6-966B-9B4B465EB9AD}"/>
              </a:ext>
            </a:extLst>
          </p:cNvPr>
          <p:cNvSpPr/>
          <p:nvPr/>
        </p:nvSpPr>
        <p:spPr>
          <a:xfrm>
            <a:off x="683315" y="3324475"/>
            <a:ext cx="5783284" cy="1386422"/>
          </a:xfrm>
          <a:prstGeom prst="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片 49">
            <a:extLst>
              <a:ext uri="{FF2B5EF4-FFF2-40B4-BE49-F238E27FC236}">
                <a16:creationId xmlns:a16="http://schemas.microsoft.com/office/drawing/2014/main" id="{2C01E5C4-C008-4CC8-B055-736BF7180CD5}"/>
              </a:ext>
            </a:extLst>
          </p:cNvPr>
          <p:cNvPicPr>
            <a:picLocks noChangeAspect="1"/>
          </p:cNvPicPr>
          <p:nvPr/>
        </p:nvPicPr>
        <p:blipFill>
          <a:blip r:embed="rId19"/>
          <a:stretch>
            <a:fillRect/>
          </a:stretch>
        </p:blipFill>
        <p:spPr>
          <a:xfrm>
            <a:off x="734143" y="4946813"/>
            <a:ext cx="4162425" cy="676275"/>
          </a:xfrm>
          <a:prstGeom prst="rect">
            <a:avLst/>
          </a:prstGeom>
        </p:spPr>
      </p:pic>
      <p:pic>
        <p:nvPicPr>
          <p:cNvPr id="51" name="图片 50">
            <a:extLst>
              <a:ext uri="{FF2B5EF4-FFF2-40B4-BE49-F238E27FC236}">
                <a16:creationId xmlns:a16="http://schemas.microsoft.com/office/drawing/2014/main" id="{758F6E06-9169-46E7-A358-80D16E64F9BF}"/>
              </a:ext>
            </a:extLst>
          </p:cNvPr>
          <p:cNvPicPr>
            <a:picLocks noChangeAspect="1"/>
          </p:cNvPicPr>
          <p:nvPr/>
        </p:nvPicPr>
        <p:blipFill>
          <a:blip r:embed="rId20"/>
          <a:stretch>
            <a:fillRect/>
          </a:stretch>
        </p:blipFill>
        <p:spPr>
          <a:xfrm>
            <a:off x="904874" y="5626578"/>
            <a:ext cx="4000500" cy="590550"/>
          </a:xfrm>
          <a:prstGeom prst="rect">
            <a:avLst/>
          </a:prstGeom>
        </p:spPr>
      </p:pic>
      <p:pic>
        <p:nvPicPr>
          <p:cNvPr id="52" name="图片 51">
            <a:extLst>
              <a:ext uri="{FF2B5EF4-FFF2-40B4-BE49-F238E27FC236}">
                <a16:creationId xmlns:a16="http://schemas.microsoft.com/office/drawing/2014/main" id="{574101DD-8408-4A68-A324-85FC58D49933}"/>
              </a:ext>
            </a:extLst>
          </p:cNvPr>
          <p:cNvPicPr>
            <a:picLocks noChangeAspect="1"/>
          </p:cNvPicPr>
          <p:nvPr/>
        </p:nvPicPr>
        <p:blipFill>
          <a:blip r:embed="rId21"/>
          <a:stretch>
            <a:fillRect/>
          </a:stretch>
        </p:blipFill>
        <p:spPr>
          <a:xfrm>
            <a:off x="978572" y="6345716"/>
            <a:ext cx="3000375" cy="457200"/>
          </a:xfrm>
          <a:prstGeom prst="rect">
            <a:avLst/>
          </a:prstGeom>
        </p:spPr>
      </p:pic>
      <p:sp>
        <p:nvSpPr>
          <p:cNvPr id="53" name="矩形 52">
            <a:extLst>
              <a:ext uri="{FF2B5EF4-FFF2-40B4-BE49-F238E27FC236}">
                <a16:creationId xmlns:a16="http://schemas.microsoft.com/office/drawing/2014/main" id="{12D2C20F-211F-44AA-945B-C484D485356E}"/>
              </a:ext>
            </a:extLst>
          </p:cNvPr>
          <p:cNvSpPr/>
          <p:nvPr/>
        </p:nvSpPr>
        <p:spPr>
          <a:xfrm>
            <a:off x="5536946" y="5063711"/>
            <a:ext cx="2488182" cy="400110"/>
          </a:xfrm>
          <a:prstGeom prst="rect">
            <a:avLst/>
          </a:prstGeom>
        </p:spPr>
        <p:txBody>
          <a:bodyPr wrap="square">
            <a:spAutoFit/>
          </a:bodyPr>
          <a:lstStyle/>
          <a:p>
            <a:r>
              <a:rPr lang="en-US" sz="2000" b="1" i="1" dirty="0">
                <a:solidFill>
                  <a:srgbClr val="FF0000"/>
                </a:solidFill>
              </a:rPr>
              <a:t>Sum up</a:t>
            </a:r>
          </a:p>
        </p:txBody>
      </p:sp>
      <p:cxnSp>
        <p:nvCxnSpPr>
          <p:cNvPr id="54" name="直接箭头连接符 53">
            <a:extLst>
              <a:ext uri="{FF2B5EF4-FFF2-40B4-BE49-F238E27FC236}">
                <a16:creationId xmlns:a16="http://schemas.microsoft.com/office/drawing/2014/main" id="{0CC68CC5-EABE-4D4C-AAB3-78481E87C744}"/>
              </a:ext>
            </a:extLst>
          </p:cNvPr>
          <p:cNvCxnSpPr>
            <a:cxnSpLocks/>
            <a:stCxn id="53" idx="1"/>
            <a:endCxn id="50" idx="3"/>
          </p:cNvCxnSpPr>
          <p:nvPr/>
        </p:nvCxnSpPr>
        <p:spPr>
          <a:xfrm flipH="1">
            <a:off x="4896568" y="5263766"/>
            <a:ext cx="640378" cy="21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3254DF55-CB99-49EE-B9E7-016F50AC8415}"/>
              </a:ext>
            </a:extLst>
          </p:cNvPr>
          <p:cNvPicPr>
            <a:picLocks noChangeAspect="1"/>
          </p:cNvPicPr>
          <p:nvPr/>
        </p:nvPicPr>
        <p:blipFill>
          <a:blip r:embed="rId22"/>
          <a:stretch>
            <a:fillRect/>
          </a:stretch>
        </p:blipFill>
        <p:spPr>
          <a:xfrm>
            <a:off x="4337762" y="6393341"/>
            <a:ext cx="4257675" cy="361950"/>
          </a:xfrm>
          <a:prstGeom prst="rect">
            <a:avLst/>
          </a:prstGeom>
        </p:spPr>
      </p:pic>
      <p:cxnSp>
        <p:nvCxnSpPr>
          <p:cNvPr id="58" name="直接箭头连接符 57">
            <a:extLst>
              <a:ext uri="{FF2B5EF4-FFF2-40B4-BE49-F238E27FC236}">
                <a16:creationId xmlns:a16="http://schemas.microsoft.com/office/drawing/2014/main" id="{DDEDFAC3-D42E-4862-B273-AED3E45D22F3}"/>
              </a:ext>
            </a:extLst>
          </p:cNvPr>
          <p:cNvCxnSpPr>
            <a:cxnSpLocks/>
            <a:stCxn id="53" idx="1"/>
          </p:cNvCxnSpPr>
          <p:nvPr/>
        </p:nvCxnSpPr>
        <p:spPr>
          <a:xfrm flipH="1">
            <a:off x="5355771" y="5263766"/>
            <a:ext cx="181175" cy="95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0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animBg="1"/>
      <p:bldP spid="36" grpId="0"/>
      <p:bldP spid="46" grpId="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46B88-3F19-4915-8AB3-9D33F19B0EB0}"/>
              </a:ext>
            </a:extLst>
          </p:cNvPr>
          <p:cNvSpPr>
            <a:spLocks noGrp="1"/>
          </p:cNvSpPr>
          <p:nvPr>
            <p:ph type="title"/>
          </p:nvPr>
        </p:nvSpPr>
        <p:spPr>
          <a:xfrm>
            <a:off x="448733" y="-207422"/>
            <a:ext cx="10515600" cy="1325563"/>
          </a:xfrm>
        </p:spPr>
        <p:txBody>
          <a:bodyPr/>
          <a:lstStyle/>
          <a:p>
            <a:r>
              <a:rPr lang="en-US" dirty="0"/>
              <a:t>Graph SLAM</a:t>
            </a:r>
          </a:p>
        </p:txBody>
      </p:sp>
      <p:sp>
        <p:nvSpPr>
          <p:cNvPr id="3" name="内容占位符 2">
            <a:extLst>
              <a:ext uri="{FF2B5EF4-FFF2-40B4-BE49-F238E27FC236}">
                <a16:creationId xmlns:a16="http://schemas.microsoft.com/office/drawing/2014/main" id="{F93647C7-20C7-4510-BA09-C4369B44FD5B}"/>
              </a:ext>
            </a:extLst>
          </p:cNvPr>
          <p:cNvSpPr>
            <a:spLocks noGrp="1"/>
          </p:cNvSpPr>
          <p:nvPr>
            <p:ph idx="1"/>
          </p:nvPr>
        </p:nvSpPr>
        <p:spPr>
          <a:xfrm>
            <a:off x="437520" y="905719"/>
            <a:ext cx="8915400" cy="5591334"/>
          </a:xfrm>
        </p:spPr>
        <p:txBody>
          <a:bodyPr>
            <a:normAutofit/>
          </a:bodyPr>
          <a:lstStyle/>
          <a:p>
            <a:r>
              <a:rPr lang="en-US" dirty="0"/>
              <a:t>MAP (maximum a posterior probability)</a:t>
            </a:r>
          </a:p>
          <a:p>
            <a:pPr lvl="1"/>
            <a:endParaRPr lang="en-US" sz="2200" dirty="0"/>
          </a:p>
          <a:p>
            <a:pPr lvl="1"/>
            <a:endParaRPr lang="en-US" sz="22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pPr marL="685800" lvl="1">
              <a:buFont typeface="Wingdings" panose="05000000000000000000" pitchFamily="2" charset="2"/>
              <a:buChar char="§"/>
            </a:pPr>
            <a:endParaRPr lang="en-US" sz="2200" dirty="0"/>
          </a:p>
          <a:p>
            <a:pPr lvl="1"/>
            <a:endParaRPr lang="en-US" dirty="0"/>
          </a:p>
          <a:p>
            <a:pPr marL="457200" lvl="1" indent="0">
              <a:buNone/>
            </a:pPr>
            <a:endParaRPr lang="en-US" dirty="0"/>
          </a:p>
        </p:txBody>
      </p:sp>
      <p:grpSp>
        <p:nvGrpSpPr>
          <p:cNvPr id="12" name="组合 11">
            <a:extLst>
              <a:ext uri="{FF2B5EF4-FFF2-40B4-BE49-F238E27FC236}">
                <a16:creationId xmlns:a16="http://schemas.microsoft.com/office/drawing/2014/main" id="{3A0F80E2-B51E-4ECF-A329-8681AAA21EFA}"/>
              </a:ext>
            </a:extLst>
          </p:cNvPr>
          <p:cNvGrpSpPr/>
          <p:nvPr/>
        </p:nvGrpSpPr>
        <p:grpSpPr>
          <a:xfrm>
            <a:off x="730449" y="2036781"/>
            <a:ext cx="9428178" cy="1377169"/>
            <a:chOff x="2127222" y="2967335"/>
            <a:chExt cx="9428178" cy="137716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E727494-2331-4757-974C-BF85D1B517A1}"/>
                    </a:ext>
                  </a:extLst>
                </p:cNvPr>
                <p:cNvSpPr/>
                <p:nvPr/>
              </p:nvSpPr>
              <p:spPr>
                <a:xfrm>
                  <a:off x="2127222" y="2967335"/>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4" name="矩形 3">
                  <a:extLst>
                    <a:ext uri="{FF2B5EF4-FFF2-40B4-BE49-F238E27FC236}">
                      <a16:creationId xmlns:a16="http://schemas.microsoft.com/office/drawing/2014/main" id="{EE727494-2331-4757-974C-BF85D1B517A1}"/>
                    </a:ext>
                  </a:extLst>
                </p:cNvPr>
                <p:cNvSpPr>
                  <a:spLocks noRot="1" noChangeAspect="1" noMove="1" noResize="1" noEditPoints="1" noAdjustHandles="1" noChangeArrowheads="1" noChangeShapeType="1" noTextEdit="1"/>
                </p:cNvSpPr>
                <p:nvPr/>
              </p:nvSpPr>
              <p:spPr>
                <a:xfrm>
                  <a:off x="2127222" y="2967335"/>
                  <a:ext cx="9428178" cy="461665"/>
                </a:xfrm>
                <a:prstGeom prst="rect">
                  <a:avLst/>
                </a:prstGeom>
                <a:blipFill>
                  <a:blip r:embed="rId3"/>
                  <a:stretch>
                    <a:fillRect b="-17105"/>
                  </a:stretch>
                </a:blipFill>
              </p:spPr>
              <p:txBody>
                <a:bodyPr/>
                <a:lstStyle/>
                <a:p>
                  <a:r>
                    <a:rPr lang="en-US">
                      <a:noFill/>
                    </a:rPr>
                    <a:t> </a:t>
                  </a:r>
                </a:p>
              </p:txBody>
            </p:sp>
          </mc:Fallback>
        </mc:AlternateContent>
        <p:sp>
          <p:nvSpPr>
            <p:cNvPr id="5" name="左大括号 4">
              <a:extLst>
                <a:ext uri="{FF2B5EF4-FFF2-40B4-BE49-F238E27FC236}">
                  <a16:creationId xmlns:a16="http://schemas.microsoft.com/office/drawing/2014/main" id="{AB5EBE14-F07F-4BF6-A61E-D5D13FEFB6CD}"/>
                </a:ext>
              </a:extLst>
            </p:cNvPr>
            <p:cNvSpPr/>
            <p:nvPr/>
          </p:nvSpPr>
          <p:spPr>
            <a:xfrm rot="16200000">
              <a:off x="5001779" y="2138768"/>
              <a:ext cx="461664" cy="308510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文本框 5">
              <a:extLst>
                <a:ext uri="{FF2B5EF4-FFF2-40B4-BE49-F238E27FC236}">
                  <a16:creationId xmlns:a16="http://schemas.microsoft.com/office/drawing/2014/main" id="{1DCBF874-DB86-4D1D-8246-ABD1591665D3}"/>
                </a:ext>
              </a:extLst>
            </p:cNvPr>
            <p:cNvSpPr txBox="1"/>
            <p:nvPr/>
          </p:nvSpPr>
          <p:spPr>
            <a:xfrm>
              <a:off x="4842020" y="3975172"/>
              <a:ext cx="1491608" cy="369332"/>
            </a:xfrm>
            <a:prstGeom prst="rect">
              <a:avLst/>
            </a:prstGeom>
            <a:noFill/>
          </p:spPr>
          <p:txBody>
            <a:bodyPr wrap="square" rtlCol="0">
              <a:spAutoFit/>
            </a:bodyPr>
            <a:lstStyle/>
            <a:p>
              <a:r>
                <a:rPr lang="en-US" dirty="0"/>
                <a:t>Nodes </a:t>
              </a:r>
            </a:p>
          </p:txBody>
        </p:sp>
        <p:sp>
          <p:nvSpPr>
            <p:cNvPr id="7" name="文本框 6">
              <a:extLst>
                <a:ext uri="{FF2B5EF4-FFF2-40B4-BE49-F238E27FC236}">
                  <a16:creationId xmlns:a16="http://schemas.microsoft.com/office/drawing/2014/main" id="{61CB1082-61A9-425F-A7C2-CEE2056260AC}"/>
                </a:ext>
              </a:extLst>
            </p:cNvPr>
            <p:cNvSpPr txBox="1"/>
            <p:nvPr/>
          </p:nvSpPr>
          <p:spPr>
            <a:xfrm>
              <a:off x="8614621" y="3921141"/>
              <a:ext cx="1491608" cy="369332"/>
            </a:xfrm>
            <a:prstGeom prst="rect">
              <a:avLst/>
            </a:prstGeom>
            <a:noFill/>
          </p:spPr>
          <p:txBody>
            <a:bodyPr wrap="square" rtlCol="0">
              <a:spAutoFit/>
            </a:bodyPr>
            <a:lstStyle/>
            <a:p>
              <a:r>
                <a:rPr lang="en-US" dirty="0"/>
                <a:t>Edges </a:t>
              </a:r>
            </a:p>
          </p:txBody>
        </p:sp>
        <p:sp>
          <p:nvSpPr>
            <p:cNvPr id="8" name="左大括号 7">
              <a:extLst>
                <a:ext uri="{FF2B5EF4-FFF2-40B4-BE49-F238E27FC236}">
                  <a16:creationId xmlns:a16="http://schemas.microsoft.com/office/drawing/2014/main" id="{7EE04235-7512-4F2D-9A75-B259A772DA8D}"/>
                </a:ext>
              </a:extLst>
            </p:cNvPr>
            <p:cNvSpPr/>
            <p:nvPr/>
          </p:nvSpPr>
          <p:spPr>
            <a:xfrm rot="16200000">
              <a:off x="8764692" y="2108019"/>
              <a:ext cx="461664" cy="308510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D7320BF-0120-4A78-B502-4EE3B053AE7C}"/>
              </a:ext>
            </a:extLst>
          </p:cNvPr>
          <p:cNvGrpSpPr/>
          <p:nvPr/>
        </p:nvGrpSpPr>
        <p:grpSpPr>
          <a:xfrm>
            <a:off x="561929" y="3399657"/>
            <a:ext cx="7500621" cy="1720472"/>
            <a:chOff x="706308" y="4543093"/>
            <a:chExt cx="7500621" cy="1720472"/>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3F25E3E-B11D-4117-8A81-ED9599308B7D}"/>
                    </a:ext>
                  </a:extLst>
                </p:cNvPr>
                <p:cNvSpPr txBox="1"/>
                <p:nvPr/>
              </p:nvSpPr>
              <p:spPr>
                <a:xfrm>
                  <a:off x="706308" y="4543093"/>
                  <a:ext cx="7500621" cy="10197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            </m:t>
                        </m:r>
                        <m:r>
                          <a:rPr lang="en-US" sz="2000" b="0" i="1" smtClean="0">
                            <a:latin typeface="Cambria Math" panose="02040503050406030204" pitchFamily="18" charset="0"/>
                          </a:rPr>
                          <m:t>𝑎𝑟𝑔𝑚𝑎𝑥</m:t>
                        </m:r>
                        <m:r>
                          <a:rPr lang="en-US" sz="2000" b="0" i="1" smtClean="0">
                            <a:latin typeface="Cambria Math" panose="02040503050406030204" pitchFamily="18" charset="0"/>
                          </a:rPr>
                          <m:t>(</m:t>
                        </m:r>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𝒖</m:t>
                            </m:r>
                          </m:e>
                          <m:sub>
                            <m:r>
                              <a:rPr lang="en-US" sz="2000" b="0" i="1" smtClean="0">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e>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smtClean="0">
                                    <a:latin typeface="Cambria Math" panose="02040503050406030204" pitchFamily="18" charset="0"/>
                                  </a:rPr>
                                  <m:t>𝒖</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r>
                              <a:rPr lang="en-US" sz="2000" i="1">
                                <a:latin typeface="Cambria Math" panose="02040503050406030204" pitchFamily="18" charset="0"/>
                              </a:rPr>
                              <m:t>)</m:t>
                            </m:r>
                          </m:e>
                        </m:nary>
                        <m:nary>
                          <m:naryPr>
                            <m:chr m:val="∏"/>
                            <m:ctrlPr>
                              <a:rPr lang="en-US" sz="2000" i="1">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𝑘</m:t>
                            </m:r>
                          </m:sub>
                          <m:sup/>
                          <m:e>
                            <m:r>
                              <a:rPr lang="en-US" sz="2000" i="1">
                                <a:latin typeface="Cambria Math" panose="02040503050406030204" pitchFamily="18" charset="0"/>
                              </a:rPr>
                              <m:t>𝑃</m:t>
                            </m:r>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altLang="zh-CN" sz="2000" b="1" i="1">
                                    <a:latin typeface="Cambria Math" panose="02040503050406030204" pitchFamily="18" charset="0"/>
                                  </a:rPr>
                                  <m:t>𝒎</m:t>
                                </m:r>
                              </m:e>
                              <m:sub>
                                <m:r>
                                  <a:rPr lang="en-US" sz="2000" b="0" i="1" smtClean="0">
                                    <a:latin typeface="Cambria Math" panose="02040503050406030204" pitchFamily="18" charset="0"/>
                                  </a:rPr>
                                  <m:t>𝑗𝑘</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b="0" i="1" smtClean="0">
                                    <a:latin typeface="Cambria Math" panose="02040503050406030204" pitchFamily="18" charset="0"/>
                                  </a:rPr>
                                  <m:t>𝑘</m:t>
                                </m:r>
                              </m:sub>
                            </m:sSub>
                            <m:r>
                              <a:rPr lang="en-US" sz="2000" i="1">
                                <a:latin typeface="Cambria Math" panose="02040503050406030204" pitchFamily="18" charset="0"/>
                              </a:rPr>
                              <m:t>)</m:t>
                            </m:r>
                          </m:e>
                        </m:nary>
                        <m:r>
                          <a:rPr lang="en-US" sz="2000" b="0" i="1" smtClean="0">
                            <a:latin typeface="Cambria Math" panose="02040503050406030204" pitchFamily="18" charset="0"/>
                          </a:rPr>
                          <m:t>)</m:t>
                        </m:r>
                      </m:oMath>
                    </m:oMathPara>
                  </a14:m>
                  <a:endParaRPr lang="en-US" sz="2000" dirty="0"/>
                </a:p>
              </p:txBody>
            </p:sp>
          </mc:Choice>
          <mc:Fallback xmlns="">
            <p:sp>
              <p:nvSpPr>
                <p:cNvPr id="40" name="TextBox 39">
                  <a:extLst>
                    <a:ext uri="{FF2B5EF4-FFF2-40B4-BE49-F238E27FC236}">
                      <a16:creationId xmlns:a16="http://schemas.microsoft.com/office/drawing/2014/main" id="{33F25E3E-B11D-4117-8A81-ED9599308B7D}"/>
                    </a:ext>
                  </a:extLst>
                </p:cNvPr>
                <p:cNvSpPr txBox="1">
                  <a:spLocks noRot="1" noChangeAspect="1" noMove="1" noResize="1" noEditPoints="1" noAdjustHandles="1" noChangeArrowheads="1" noChangeShapeType="1" noTextEdit="1"/>
                </p:cNvSpPr>
                <p:nvPr/>
              </p:nvSpPr>
              <p:spPr>
                <a:xfrm>
                  <a:off x="706308" y="4543093"/>
                  <a:ext cx="7500621" cy="1019703"/>
                </a:xfrm>
                <a:prstGeom prst="rect">
                  <a:avLst/>
                </a:prstGeom>
                <a:blipFill>
                  <a:blip r:embed="rId4"/>
                  <a:stretch>
                    <a:fillRect/>
                  </a:stretch>
                </a:blipFill>
              </p:spPr>
              <p:txBody>
                <a:bodyPr/>
                <a:lstStyle/>
                <a:p>
                  <a:r>
                    <a:rPr lang="en-US">
                      <a:noFill/>
                    </a:rPr>
                    <a:t> </a:t>
                  </a:r>
                </a:p>
              </p:txBody>
            </p:sp>
          </mc:Fallback>
        </mc:AlternateContent>
        <p:sp>
          <p:nvSpPr>
            <p:cNvPr id="41" name="Rectangle: Rounded Corners 40">
              <a:extLst>
                <a:ext uri="{FF2B5EF4-FFF2-40B4-BE49-F238E27FC236}">
                  <a16:creationId xmlns:a16="http://schemas.microsoft.com/office/drawing/2014/main" id="{E94BBCE8-A79A-4F0B-B7B2-C0E2D0F5508A}"/>
                </a:ext>
              </a:extLst>
            </p:cNvPr>
            <p:cNvSpPr/>
            <p:nvPr/>
          </p:nvSpPr>
          <p:spPr>
            <a:xfrm>
              <a:off x="4071139" y="4880994"/>
              <a:ext cx="1876099"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FFA5DC8-4BE5-4788-B995-4E22F285F558}"/>
                </a:ext>
              </a:extLst>
            </p:cNvPr>
            <p:cNvSpPr txBox="1"/>
            <p:nvPr/>
          </p:nvSpPr>
          <p:spPr>
            <a:xfrm>
              <a:off x="4378937" y="5617234"/>
              <a:ext cx="2022620" cy="646331"/>
            </a:xfrm>
            <a:prstGeom prst="rect">
              <a:avLst/>
            </a:prstGeom>
            <a:noFill/>
          </p:spPr>
          <p:txBody>
            <a:bodyPr wrap="square" rtlCol="0">
              <a:spAutoFit/>
            </a:bodyPr>
            <a:lstStyle/>
            <a:p>
              <a:r>
                <a:rPr lang="en-US" dirty="0"/>
                <a:t>O</a:t>
              </a:r>
              <a:r>
                <a:rPr lang="en-US" altLang="zh-CN" dirty="0"/>
                <a:t>dometry Constraint</a:t>
              </a:r>
              <a:endParaRPr lang="en-US" dirty="0"/>
            </a:p>
          </p:txBody>
        </p:sp>
        <p:sp>
          <p:nvSpPr>
            <p:cNvPr id="43" name="TextBox 42">
              <a:extLst>
                <a:ext uri="{FF2B5EF4-FFF2-40B4-BE49-F238E27FC236}">
                  <a16:creationId xmlns:a16="http://schemas.microsoft.com/office/drawing/2014/main" id="{343EADEB-B0FA-431D-A57B-903C11484F67}"/>
                </a:ext>
              </a:extLst>
            </p:cNvPr>
            <p:cNvSpPr txBox="1"/>
            <p:nvPr/>
          </p:nvSpPr>
          <p:spPr>
            <a:xfrm>
              <a:off x="6705077" y="5591231"/>
              <a:ext cx="1501852" cy="646331"/>
            </a:xfrm>
            <a:prstGeom prst="rect">
              <a:avLst/>
            </a:prstGeom>
            <a:noFill/>
          </p:spPr>
          <p:txBody>
            <a:bodyPr wrap="square" rtlCol="0">
              <a:spAutoFit/>
            </a:bodyPr>
            <a:lstStyle/>
            <a:p>
              <a:r>
                <a:rPr lang="en-US" dirty="0"/>
                <a:t>Landmark</a:t>
              </a:r>
              <a:r>
                <a:rPr lang="en-US" altLang="zh-CN" dirty="0"/>
                <a:t> Constraint</a:t>
              </a:r>
              <a:endParaRPr lang="en-US" dirty="0"/>
            </a:p>
          </p:txBody>
        </p:sp>
        <p:sp>
          <p:nvSpPr>
            <p:cNvPr id="44" name="Rectangle: Rounded Corners 43">
              <a:extLst>
                <a:ext uri="{FF2B5EF4-FFF2-40B4-BE49-F238E27FC236}">
                  <a16:creationId xmlns:a16="http://schemas.microsoft.com/office/drawing/2014/main" id="{4D46537C-4548-45D3-B423-2C9BBAE8B82A}"/>
                </a:ext>
              </a:extLst>
            </p:cNvPr>
            <p:cNvSpPr/>
            <p:nvPr/>
          </p:nvSpPr>
          <p:spPr>
            <a:xfrm>
              <a:off x="6362110" y="4859915"/>
              <a:ext cx="1631007"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15AC5A6F-71B3-4B09-B440-202C8BFD21D3}"/>
                </a:ext>
              </a:extLst>
            </p:cNvPr>
            <p:cNvCxnSpPr>
              <a:cxnSpLocks/>
              <a:stCxn id="44" idx="2"/>
            </p:cNvCxnSpPr>
            <p:nvPr/>
          </p:nvCxnSpPr>
          <p:spPr>
            <a:xfrm>
              <a:off x="7177614" y="5264868"/>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3CE6593-2BB3-430A-ACA9-4BEC07161487}"/>
                </a:ext>
              </a:extLst>
            </p:cNvPr>
            <p:cNvSpPr/>
            <p:nvPr/>
          </p:nvSpPr>
          <p:spPr>
            <a:xfrm>
              <a:off x="2668010" y="4874584"/>
              <a:ext cx="904824" cy="404953"/>
            </a:xfrm>
            <a:prstGeom prst="roundRect">
              <a:avLst/>
            </a:prstGeom>
            <a:solidFill>
              <a:schemeClr val="bg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3571B40-8273-4857-8A71-D26D2ED8E235}"/>
                </a:ext>
              </a:extLst>
            </p:cNvPr>
            <p:cNvSpPr txBox="1"/>
            <p:nvPr/>
          </p:nvSpPr>
          <p:spPr>
            <a:xfrm>
              <a:off x="2502099" y="5551736"/>
              <a:ext cx="1639972" cy="646331"/>
            </a:xfrm>
            <a:prstGeom prst="rect">
              <a:avLst/>
            </a:prstGeom>
            <a:noFill/>
          </p:spPr>
          <p:txBody>
            <a:bodyPr wrap="square" rtlCol="0">
              <a:spAutoFit/>
            </a:bodyPr>
            <a:lstStyle/>
            <a:p>
              <a:r>
                <a:rPr lang="en-US" dirty="0"/>
                <a:t>Prior</a:t>
              </a:r>
              <a:r>
                <a:rPr lang="en-US" altLang="zh-CN" dirty="0"/>
                <a:t> Constraint</a:t>
              </a:r>
              <a:endParaRPr lang="en-US" dirty="0"/>
            </a:p>
          </p:txBody>
        </p:sp>
        <p:cxnSp>
          <p:nvCxnSpPr>
            <p:cNvPr id="48" name="Straight Arrow Connector 47">
              <a:extLst>
                <a:ext uri="{FF2B5EF4-FFF2-40B4-BE49-F238E27FC236}">
                  <a16:creationId xmlns:a16="http://schemas.microsoft.com/office/drawing/2014/main" id="{266C4196-FF03-4F2B-B09D-2C575135C37A}"/>
                </a:ext>
              </a:extLst>
            </p:cNvPr>
            <p:cNvCxnSpPr>
              <a:cxnSpLocks/>
            </p:cNvCxnSpPr>
            <p:nvPr/>
          </p:nvCxnSpPr>
          <p:spPr>
            <a:xfrm>
              <a:off x="4956621" y="5290871"/>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D92D27D-92BB-4A65-8AC1-D02DEB780EBD}"/>
                </a:ext>
              </a:extLst>
            </p:cNvPr>
            <p:cNvCxnSpPr>
              <a:cxnSpLocks/>
            </p:cNvCxnSpPr>
            <p:nvPr/>
          </p:nvCxnSpPr>
          <p:spPr>
            <a:xfrm>
              <a:off x="3106800" y="5285947"/>
              <a:ext cx="0" cy="326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0" name="Picture 49">
            <a:extLst>
              <a:ext uri="{FF2B5EF4-FFF2-40B4-BE49-F238E27FC236}">
                <a16:creationId xmlns:a16="http://schemas.microsoft.com/office/drawing/2014/main" id="{F82951B7-239B-411A-A074-9E54D744B344}"/>
              </a:ext>
            </a:extLst>
          </p:cNvPr>
          <p:cNvPicPr>
            <a:picLocks noChangeAspect="1"/>
          </p:cNvPicPr>
          <p:nvPr/>
        </p:nvPicPr>
        <p:blipFill>
          <a:blip r:embed="rId5"/>
          <a:stretch>
            <a:fillRect/>
          </a:stretch>
        </p:blipFill>
        <p:spPr>
          <a:xfrm>
            <a:off x="7038374" y="31079"/>
            <a:ext cx="4904829" cy="2030321"/>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BD3CEF8-ACEB-4F32-B1D5-BD43FBD42381}"/>
                  </a:ext>
                </a:extLst>
              </p:cNvPr>
              <p:cNvSpPr txBox="1"/>
              <p:nvPr/>
            </p:nvSpPr>
            <p:spPr>
              <a:xfrm>
                <a:off x="726446" y="5412396"/>
                <a:ext cx="11298919" cy="636585"/>
              </a:xfrm>
              <a:prstGeom prst="rect">
                <a:avLst/>
              </a:prstGeom>
              <a:noFill/>
            </p:spPr>
            <p:txBody>
              <a:bodyPr wrap="square">
                <a:spAutoFit/>
              </a:bodyPr>
              <a:lstStyle/>
              <a:p>
                <a14:m>
                  <m:oMath xmlns:m="http://schemas.openxmlformats.org/officeDocument/2006/math">
                    <m:r>
                      <a:rPr lang="en-US" sz="1800" b="0" i="1" smtClean="0">
                        <a:latin typeface="Cambria Math" panose="02040503050406030204" pitchFamily="18" charset="0"/>
                      </a:rPr>
                      <m:t>𝑎𝑟𝑔𝑚𝑖𝑛</m:t>
                    </m:r>
                    <m:d>
                      <m:dPr>
                        <m:ctrlPr>
                          <a:rPr lang="en-US" sz="1800" b="0" i="1" smtClean="0">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b="1" i="1">
                                    <a:latin typeface="Cambria Math" panose="02040503050406030204" pitchFamily="18" charset="0"/>
                                  </a:rPr>
                                  <m:t>𝒆</m:t>
                                </m:r>
                              </m:e>
                              <m:sub>
                                <m:r>
                                  <a:rPr lang="en-US" i="1">
                                    <a:latin typeface="Cambria Math" panose="02040503050406030204" pitchFamily="18" charset="0"/>
                                  </a:rPr>
                                  <m:t>𝑘</m:t>
                                </m:r>
                              </m:sub>
                              <m:sup>
                                <m:r>
                                  <a:rPr lang="en-US" i="1">
                                    <a:latin typeface="Cambria Math" panose="02040503050406030204" pitchFamily="18" charset="0"/>
                                  </a:rPr>
                                  <m:t>𝑇</m:t>
                                </m:r>
                              </m:sup>
                            </m:sSubSup>
                            <m:sSup>
                              <m:sSupPr>
                                <m:ctrlPr>
                                  <a:rPr lang="en-US" b="1" i="1">
                                    <a:latin typeface="Cambria Math" panose="02040503050406030204" pitchFamily="18" charset="0"/>
                                  </a:rPr>
                                </m:ctrlPr>
                              </m:sSupPr>
                              <m:e>
                                <m:r>
                                  <m:rPr>
                                    <m:sty m:val="p"/>
                                  </m:rPr>
                                  <a:rPr lang="el-GR" i="1">
                                    <a:latin typeface="Cambria Math" panose="02040503050406030204" pitchFamily="18" charset="0"/>
                                  </a:rPr>
                                  <m:t>Σ</m:t>
                                </m:r>
                              </m:e>
                              <m:sup>
                                <m:r>
                                  <a:rPr lang="en-US" b="1" i="1">
                                    <a:latin typeface="Cambria Math" panose="02040503050406030204" pitchFamily="18" charset="0"/>
                                  </a:rPr>
                                  <m:t>−</m:t>
                                </m:r>
                                <m:r>
                                  <a:rPr lang="en-US" b="1" i="1">
                                    <a:latin typeface="Cambria Math" panose="02040503050406030204" pitchFamily="18" charset="0"/>
                                  </a:rPr>
                                  <m:t>𝟏</m:t>
                                </m:r>
                              </m:sup>
                            </m:sSup>
                            <m:sSubSup>
                              <m:sSubSupPr>
                                <m:ctrlPr>
                                  <a:rPr lang="en-US" i="1">
                                    <a:latin typeface="Cambria Math" panose="02040503050406030204" pitchFamily="18" charset="0"/>
                                  </a:rPr>
                                </m:ctrlPr>
                              </m:sSubSupPr>
                              <m:e>
                                <m:r>
                                  <a:rPr lang="en-US" b="1" i="1">
                                    <a:latin typeface="Cambria Math" panose="02040503050406030204" pitchFamily="18" charset="0"/>
                                  </a:rPr>
                                  <m:t>𝒆</m:t>
                                </m:r>
                              </m:e>
                              <m:sub>
                                <m:r>
                                  <a:rPr lang="en-US" i="1">
                                    <a:latin typeface="Cambria Math" panose="02040503050406030204" pitchFamily="18" charset="0"/>
                                  </a:rPr>
                                  <m:t>𝑘</m:t>
                                </m:r>
                              </m:sub>
                              <m:sup/>
                            </m:sSubSup>
                          </m:e>
                        </m:nary>
                      </m:e>
                    </m:d>
                    <m:r>
                      <a:rPr lang="en-US" sz="1800" b="0" i="1" smtClean="0">
                        <a:latin typeface="Cambria Math" panose="02040503050406030204" pitchFamily="18" charset="0"/>
                      </a:rPr>
                      <m:t>=</m:t>
                    </m:r>
                    <m:r>
                      <a:rPr lang="en-US" i="1">
                        <a:latin typeface="Cambria Math" panose="02040503050406030204" pitchFamily="18" charset="0"/>
                      </a:rPr>
                      <m:t>𝑎𝑟𝑔𝑚𝑖𝑛</m:t>
                    </m:r>
                    <m:d>
                      <m:dPr>
                        <m:ctrlPr>
                          <a:rPr lang="en-US" i="1">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𝑘</m:t>
                                </m:r>
                              </m:sub>
                            </m:sSub>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nary>
                      </m:e>
                    </m:d>
                  </m:oMath>
                </a14:m>
                <a:r>
                  <a:rPr lang="en-US" dirty="0"/>
                  <a:t>= </a:t>
                </a:r>
                <a14:m>
                  <m:oMath xmlns:m="http://schemas.openxmlformats.org/officeDocument/2006/math">
                    <m:r>
                      <a:rPr lang="en-US" sz="2000" i="1">
                        <a:latin typeface="Cambria Math" panose="02040503050406030204" pitchFamily="18" charset="0"/>
                      </a:rPr>
                      <m:t>𝑎𝑟𝑔𝑚𝑖𝑛</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d>
                              <m:dPr>
                                <m:ctrlPr>
                                  <a:rPr lang="en-US" sz="2000" i="1">
                                    <a:latin typeface="Cambria Math" panose="02040503050406030204" pitchFamily="18" charset="0"/>
                                  </a:rPr>
                                </m:ctrlPr>
                              </m:dPr>
                              <m:e>
                                <m:r>
                                  <a:rPr lang="en-US" sz="2000" b="1" i="1">
                                    <a:latin typeface="Cambria Math" panose="02040503050406030204" pitchFamily="18" charset="0"/>
                                  </a:rPr>
                                  <m:t>𝒛</m:t>
                                </m:r>
                                <m:r>
                                  <m:rPr>
                                    <m:nor/>
                                  </m:rPr>
                                  <a:rPr lang="en-US" sz="2000" dirty="0"/>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𝒛</m:t>
                                    </m:r>
                                  </m:e>
                                </m:acc>
                                <m:d>
                                  <m:dPr>
                                    <m:ctrlPr>
                                      <a:rPr lang="en-US" sz="2000" i="1">
                                        <a:latin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𝝁</m:t>
                                    </m:r>
                                  </m:e>
                                </m:d>
                              </m:e>
                            </m:d>
                          </m:e>
                          <m:sub/>
                          <m:sup>
                            <m:r>
                              <a:rPr lang="en-US" sz="2000" i="1">
                                <a:latin typeface="Cambria Math" panose="02040503050406030204" pitchFamily="18" charset="0"/>
                              </a:rPr>
                              <m:t>𝑇</m:t>
                            </m:r>
                          </m:sup>
                        </m:sSubSup>
                        <m:r>
                          <a:rPr lang="en-US" sz="2000" b="1" i="1">
                            <a:latin typeface="Cambria Math" panose="02040503050406030204" pitchFamily="18" charset="0"/>
                            <a:sym typeface="Symbol" panose="05050102010706020507" pitchFamily="18" charset="2"/>
                          </a:rPr>
                          <m:t></m:t>
                        </m:r>
                        <m:d>
                          <m:dPr>
                            <m:ctrlPr>
                              <a:rPr lang="en-US" sz="2000" i="1">
                                <a:latin typeface="Cambria Math" panose="02040503050406030204" pitchFamily="18" charset="0"/>
                              </a:rPr>
                            </m:ctrlPr>
                          </m:dPr>
                          <m:e>
                            <m:r>
                              <a:rPr lang="en-US" sz="2000" b="1" i="1">
                                <a:latin typeface="Cambria Math" panose="02040503050406030204" pitchFamily="18" charset="0"/>
                              </a:rPr>
                              <m:t>𝒛</m:t>
                            </m:r>
                            <m:r>
                              <m:rPr>
                                <m:nor/>
                              </m:rPr>
                              <a:rPr lang="en-US" sz="2000" dirty="0"/>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𝒛</m:t>
                                </m:r>
                              </m:e>
                            </m:acc>
                            <m:d>
                              <m:dPr>
                                <m:ctrlPr>
                                  <a:rPr lang="en-US" sz="2000" i="1">
                                    <a:latin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𝝁</m:t>
                                </m:r>
                              </m:e>
                            </m:d>
                          </m:e>
                        </m:d>
                      </m:e>
                    </m:d>
                  </m:oMath>
                </a14:m>
                <a:endParaRPr lang="en-US" dirty="0"/>
              </a:p>
            </p:txBody>
          </p:sp>
        </mc:Choice>
        <mc:Fallback xmlns="">
          <p:sp>
            <p:nvSpPr>
              <p:cNvPr id="51" name="TextBox 50">
                <a:extLst>
                  <a:ext uri="{FF2B5EF4-FFF2-40B4-BE49-F238E27FC236}">
                    <a16:creationId xmlns:a16="http://schemas.microsoft.com/office/drawing/2014/main" id="{7BD3CEF8-ACEB-4F32-B1D5-BD43FBD42381}"/>
                  </a:ext>
                </a:extLst>
              </p:cNvPr>
              <p:cNvSpPr txBox="1">
                <a:spLocks noRot="1" noChangeAspect="1" noMove="1" noResize="1" noEditPoints="1" noAdjustHandles="1" noChangeArrowheads="1" noChangeShapeType="1" noTextEdit="1"/>
              </p:cNvSpPr>
              <p:nvPr/>
            </p:nvSpPr>
            <p:spPr>
              <a:xfrm>
                <a:off x="726446" y="5412396"/>
                <a:ext cx="11298919" cy="636585"/>
              </a:xfrm>
              <a:prstGeom prst="rect">
                <a:avLst/>
              </a:prstGeom>
              <a:blipFill>
                <a:blip r:embed="rId6"/>
                <a:stretch>
                  <a:fillRect/>
                </a:stretch>
              </a:blipFill>
            </p:spPr>
            <p:txBody>
              <a:bodyPr/>
              <a:lstStyle/>
              <a:p>
                <a:r>
                  <a:rPr lang="en-US">
                    <a:noFill/>
                  </a:rPr>
                  <a:t> </a:t>
                </a:r>
              </a:p>
            </p:txBody>
          </p:sp>
        </mc:Fallback>
      </mc:AlternateContent>
      <p:sp>
        <p:nvSpPr>
          <p:cNvPr id="52" name="Arrow: Curved Down 51">
            <a:extLst>
              <a:ext uri="{FF2B5EF4-FFF2-40B4-BE49-F238E27FC236}">
                <a16:creationId xmlns:a16="http://schemas.microsoft.com/office/drawing/2014/main" id="{5B706C87-9CA7-470B-9B95-D679DC183281}"/>
              </a:ext>
            </a:extLst>
          </p:cNvPr>
          <p:cNvSpPr/>
          <p:nvPr/>
        </p:nvSpPr>
        <p:spPr>
          <a:xfrm rot="5400000">
            <a:off x="8078778" y="4490237"/>
            <a:ext cx="938876" cy="49760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5ABC006-C4F5-4C5B-9277-FE4490C1E834}"/>
                  </a:ext>
                </a:extLst>
              </p:cNvPr>
              <p:cNvSpPr txBox="1"/>
              <p:nvPr/>
            </p:nvSpPr>
            <p:spPr>
              <a:xfrm>
                <a:off x="8597742" y="4541978"/>
                <a:ext cx="133388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𝑙</m:t>
                      </m:r>
                      <m:r>
                        <a:rPr lang="en-US" i="1" dirty="0" smtClean="0">
                          <a:latin typeface="Cambria Math" panose="02040503050406030204" pitchFamily="18" charset="0"/>
                        </a:rPr>
                        <m:t>𝑜𝑔</m:t>
                      </m:r>
                      <m:r>
                        <a:rPr lang="en-US" i="1" dirty="0" smtClean="0">
                          <a:latin typeface="Cambria Math" panose="02040503050406030204" pitchFamily="18" charset="0"/>
                        </a:rPr>
                        <m:t> </m:t>
                      </m:r>
                    </m:oMath>
                  </m:oMathPara>
                </a14:m>
                <a:endParaRPr lang="en-US" dirty="0"/>
              </a:p>
            </p:txBody>
          </p:sp>
        </mc:Choice>
        <mc:Fallback xmlns="">
          <p:sp>
            <p:nvSpPr>
              <p:cNvPr id="53" name="TextBox 52">
                <a:extLst>
                  <a:ext uri="{FF2B5EF4-FFF2-40B4-BE49-F238E27FC236}">
                    <a16:creationId xmlns:a16="http://schemas.microsoft.com/office/drawing/2014/main" id="{35ABC006-C4F5-4C5B-9277-FE4490C1E834}"/>
                  </a:ext>
                </a:extLst>
              </p:cNvPr>
              <p:cNvSpPr txBox="1">
                <a:spLocks noRot="1" noChangeAspect="1" noMove="1" noResize="1" noEditPoints="1" noAdjustHandles="1" noChangeArrowheads="1" noChangeShapeType="1" noTextEdit="1"/>
              </p:cNvSpPr>
              <p:nvPr/>
            </p:nvSpPr>
            <p:spPr>
              <a:xfrm>
                <a:off x="8597742" y="4541978"/>
                <a:ext cx="1333884" cy="369332"/>
              </a:xfrm>
              <a:prstGeom prst="rect">
                <a:avLst/>
              </a:prstGeom>
              <a:blipFill>
                <a:blip r:embed="rId7"/>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D704E93-D4BF-4F44-A169-0E44A1ECEAE3}"/>
                  </a:ext>
                </a:extLst>
              </p:cNvPr>
              <p:cNvSpPr txBox="1"/>
              <p:nvPr/>
            </p:nvSpPr>
            <p:spPr>
              <a:xfrm>
                <a:off x="614783" y="6235933"/>
                <a:ext cx="6093994" cy="369332"/>
              </a:xfrm>
              <a:prstGeom prst="rect">
                <a:avLst/>
              </a:prstGeom>
              <a:noFill/>
            </p:spPr>
            <p:txBody>
              <a:bodyPr wrap="square">
                <a:spAutoFit/>
              </a:bodyPr>
              <a:lstStyle/>
              <a:p>
                <a:r>
                  <a:rPr lang="en-US" sz="1800" dirty="0">
                    <a:latin typeface="Tahoma" panose="020B0604030504040204" pitchFamily="34" charset="0"/>
                    <a:ea typeface="Tahoma" panose="020B0604030504040204" pitchFamily="34" charset="0"/>
                    <a:cs typeface="Tahoma" panose="020B0604030504040204" pitchFamily="34" charset="0"/>
                  </a:rPr>
                  <a:t>LSP (L</a:t>
                </a:r>
                <a:r>
                  <a:rPr lang="en-US" altLang="zh-CN" sz="1800" dirty="0">
                    <a:latin typeface="Tahoma" panose="020B0604030504040204" pitchFamily="34" charset="0"/>
                    <a:ea typeface="Tahoma" panose="020B0604030504040204" pitchFamily="34" charset="0"/>
                    <a:cs typeface="Tahoma" panose="020B0604030504040204" pitchFamily="34" charset="0"/>
                  </a:rPr>
                  <a:t>east Squares Problem</a:t>
                </a:r>
                <a:r>
                  <a:rPr lang="en-US" sz="18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rPr>
                          <m:t>∗</m:t>
                        </m:r>
                      </m:sup>
                    </m:sSup>
                    <m:r>
                      <a:rPr lang="en-US" b="0" i="1" smtClean="0">
                        <a:latin typeface="Cambria Math" panose="02040503050406030204" pitchFamily="18" charset="0"/>
                      </a:rPr>
                      <m:t>=</m:t>
                    </m:r>
                    <m:r>
                      <a:rPr lang="en-US" sz="1800" b="0" i="1" smtClean="0">
                        <a:latin typeface="Cambria Math" panose="02040503050406030204" pitchFamily="18" charset="0"/>
                      </a:rPr>
                      <m:t>𝑎𝑟𝑔𝑚𝑖𝑛</m:t>
                    </m:r>
                  </m:oMath>
                </a14:m>
                <a:r>
                  <a:rPr lang="en-US" sz="180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r>
                      <a:rPr lang="en-US" b="1">
                        <a:latin typeface="Cambria Math" panose="02040503050406030204" pitchFamily="18" charset="0"/>
                      </a:rPr>
                      <m:t>𝐅</m:t>
                    </m:r>
                  </m:oMath>
                </a14:m>
                <a:r>
                  <a:rPr lang="en-US" sz="180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r>
                      <a:rPr lang="en-US" b="1" i="1">
                        <a:latin typeface="Cambria Math" panose="02040503050406030204" pitchFamily="18" charset="0"/>
                        <a:ea typeface="Cambria Math" panose="02040503050406030204" pitchFamily="18" charset="0"/>
                      </a:rPr>
                      <m:t>𝝁</m:t>
                    </m:r>
                  </m:oMath>
                </a14:m>
                <a:r>
                  <a:rPr lang="en-US" sz="1800" dirty="0">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54" name="TextBox 53">
                <a:extLst>
                  <a:ext uri="{FF2B5EF4-FFF2-40B4-BE49-F238E27FC236}">
                    <a16:creationId xmlns:a16="http://schemas.microsoft.com/office/drawing/2014/main" id="{1D704E93-D4BF-4F44-A169-0E44A1ECEAE3}"/>
                  </a:ext>
                </a:extLst>
              </p:cNvPr>
              <p:cNvSpPr txBox="1">
                <a:spLocks noRot="1" noChangeAspect="1" noMove="1" noResize="1" noEditPoints="1" noAdjustHandles="1" noChangeArrowheads="1" noChangeShapeType="1" noTextEdit="1"/>
              </p:cNvSpPr>
              <p:nvPr/>
            </p:nvSpPr>
            <p:spPr>
              <a:xfrm>
                <a:off x="614783" y="6235933"/>
                <a:ext cx="6093994" cy="369332"/>
              </a:xfrm>
              <a:prstGeom prst="rect">
                <a:avLst/>
              </a:prstGeom>
              <a:blipFill>
                <a:blip r:embed="rId8"/>
                <a:stretch>
                  <a:fillRect l="-900" t="-9836" b="-24590"/>
                </a:stretch>
              </a:blipFill>
            </p:spPr>
            <p:txBody>
              <a:bodyPr/>
              <a:lstStyle/>
              <a:p>
                <a:r>
                  <a:rPr lang="en-US">
                    <a:noFill/>
                  </a:rPr>
                  <a:t> </a:t>
                </a:r>
              </a:p>
            </p:txBody>
          </p:sp>
        </mc:Fallback>
      </mc:AlternateContent>
      <p:sp>
        <p:nvSpPr>
          <p:cNvPr id="55" name="左大括号 4">
            <a:extLst>
              <a:ext uri="{FF2B5EF4-FFF2-40B4-BE49-F238E27FC236}">
                <a16:creationId xmlns:a16="http://schemas.microsoft.com/office/drawing/2014/main" id="{3D57DB2D-2400-4EA0-A6ED-571F793AA820}"/>
              </a:ext>
            </a:extLst>
          </p:cNvPr>
          <p:cNvSpPr/>
          <p:nvPr/>
        </p:nvSpPr>
        <p:spPr>
          <a:xfrm rot="16200000">
            <a:off x="10255459" y="5047330"/>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文本框 5">
                <a:extLst>
                  <a:ext uri="{FF2B5EF4-FFF2-40B4-BE49-F238E27FC236}">
                    <a16:creationId xmlns:a16="http://schemas.microsoft.com/office/drawing/2014/main" id="{BC823D80-AE17-4B81-9F6C-ABF442B89841}"/>
                  </a:ext>
                </a:extLst>
              </p:cNvPr>
              <p:cNvSpPr txBox="1"/>
              <p:nvPr/>
            </p:nvSpPr>
            <p:spPr>
              <a:xfrm>
                <a:off x="10110211" y="6359990"/>
                <a:ext cx="542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56" name="文本框 5">
                <a:extLst>
                  <a:ext uri="{FF2B5EF4-FFF2-40B4-BE49-F238E27FC236}">
                    <a16:creationId xmlns:a16="http://schemas.microsoft.com/office/drawing/2014/main" id="{BC823D80-AE17-4B81-9F6C-ABF442B89841}"/>
                  </a:ext>
                </a:extLst>
              </p:cNvPr>
              <p:cNvSpPr txBox="1">
                <a:spLocks noRot="1" noChangeAspect="1" noMove="1" noResize="1" noEditPoints="1" noAdjustHandles="1" noChangeArrowheads="1" noChangeShapeType="1" noTextEdit="1"/>
              </p:cNvSpPr>
              <p:nvPr/>
            </p:nvSpPr>
            <p:spPr>
              <a:xfrm>
                <a:off x="10110211" y="6359990"/>
                <a:ext cx="542071" cy="276999"/>
              </a:xfrm>
              <a:prstGeom prst="rect">
                <a:avLst/>
              </a:prstGeom>
              <a:blipFill>
                <a:blip r:embed="rId9"/>
                <a:stretch>
                  <a:fillRect l="-7865" b="-21739"/>
                </a:stretch>
              </a:blipFill>
            </p:spPr>
            <p:txBody>
              <a:bodyPr/>
              <a:lstStyle/>
              <a:p>
                <a:r>
                  <a:rPr lang="en-US">
                    <a:noFill/>
                  </a:rPr>
                  <a:t> </a:t>
                </a:r>
              </a:p>
            </p:txBody>
          </p:sp>
        </mc:Fallback>
      </mc:AlternateContent>
    </p:spTree>
    <p:extLst>
      <p:ext uri="{BB962C8B-B14F-4D97-AF65-F5344CB8AC3E}">
        <p14:creationId xmlns:p14="http://schemas.microsoft.com/office/powerpoint/2010/main" val="379607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250" fill="hold"/>
                                        <p:tgtEl>
                                          <p:spTgt spid="52"/>
                                        </p:tgtEl>
                                        <p:attrNameLst>
                                          <p:attrName>ppt_x</p:attrName>
                                        </p:attrNameLst>
                                      </p:cBhvr>
                                      <p:tavLst>
                                        <p:tav tm="0">
                                          <p:val>
                                            <p:strVal val="1+#ppt_w/2"/>
                                          </p:val>
                                        </p:tav>
                                        <p:tav tm="100000">
                                          <p:val>
                                            <p:strVal val="#ppt_x"/>
                                          </p:val>
                                        </p:tav>
                                      </p:tavLst>
                                    </p:anim>
                                    <p:anim calcmode="lin" valueType="num">
                                      <p:cBhvr additive="base">
                                        <p:cTn id="22" dur="250" fill="hold"/>
                                        <p:tgtEl>
                                          <p:spTgt spid="52"/>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 calcmode="lin" valueType="num">
                                      <p:cBhvr additive="base">
                                        <p:cTn id="25" dur="250" fill="hold"/>
                                        <p:tgtEl>
                                          <p:spTgt spid="53"/>
                                        </p:tgtEl>
                                        <p:attrNameLst>
                                          <p:attrName>ppt_x</p:attrName>
                                        </p:attrNameLst>
                                      </p:cBhvr>
                                      <p:tavLst>
                                        <p:tav tm="0">
                                          <p:val>
                                            <p:strVal val="1+#ppt_w/2"/>
                                          </p:val>
                                        </p:tav>
                                        <p:tav tm="100000">
                                          <p:val>
                                            <p:strVal val="#ppt_x"/>
                                          </p:val>
                                        </p:tav>
                                      </p:tavLst>
                                    </p:anim>
                                    <p:anim calcmode="lin" valueType="num">
                                      <p:cBhvr additive="base">
                                        <p:cTn id="26" dur="2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
                                            <p:txEl>
                                              <p:pRg st="0" end="0"/>
                                            </p:txEl>
                                          </p:spTgt>
                                        </p:tgtEl>
                                        <p:attrNameLst>
                                          <p:attrName>style.visibility</p:attrName>
                                        </p:attrNameLst>
                                      </p:cBhvr>
                                      <p:to>
                                        <p:strVal val="visible"/>
                                      </p:to>
                                    </p:set>
                                    <p:animEffect transition="in" filter="fade">
                                      <p:cBhvr>
                                        <p:cTn id="31" dur="500"/>
                                        <p:tgtEl>
                                          <p:spTgt spid="5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1000"/>
                                        <p:tgtEl>
                                          <p:spTgt spid="55"/>
                                        </p:tgtEl>
                                      </p:cBhvr>
                                    </p:animEffect>
                                    <p:anim calcmode="lin" valueType="num">
                                      <p:cBhvr>
                                        <p:cTn id="37" dur="1000" fill="hold"/>
                                        <p:tgtEl>
                                          <p:spTgt spid="55"/>
                                        </p:tgtEl>
                                        <p:attrNameLst>
                                          <p:attrName>ppt_x</p:attrName>
                                        </p:attrNameLst>
                                      </p:cBhvr>
                                      <p:tavLst>
                                        <p:tav tm="0">
                                          <p:val>
                                            <p:strVal val="#ppt_x"/>
                                          </p:val>
                                        </p:tav>
                                        <p:tav tm="100000">
                                          <p:val>
                                            <p:strVal val="#ppt_x"/>
                                          </p:val>
                                        </p:tav>
                                      </p:tavLst>
                                    </p:anim>
                                    <p:anim calcmode="lin" valueType="num">
                                      <p:cBhvr>
                                        <p:cTn id="38" dur="1000" fill="hold"/>
                                        <p:tgtEl>
                                          <p:spTgt spid="5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1000"/>
                                        <p:tgtEl>
                                          <p:spTgt spid="56"/>
                                        </p:tgtEl>
                                      </p:cBhvr>
                                    </p:animEffect>
                                    <p:anim calcmode="lin" valueType="num">
                                      <p:cBhvr>
                                        <p:cTn id="42" dur="1000" fill="hold"/>
                                        <p:tgtEl>
                                          <p:spTgt spid="56"/>
                                        </p:tgtEl>
                                        <p:attrNameLst>
                                          <p:attrName>ppt_x</p:attrName>
                                        </p:attrNameLst>
                                      </p:cBhvr>
                                      <p:tavLst>
                                        <p:tav tm="0">
                                          <p:val>
                                            <p:strVal val="#ppt_x"/>
                                          </p:val>
                                        </p:tav>
                                        <p:tav tm="100000">
                                          <p:val>
                                            <p:strVal val="#ppt_x"/>
                                          </p:val>
                                        </p:tav>
                                      </p:tavLst>
                                    </p:anim>
                                    <p:anim calcmode="lin" valueType="num">
                                      <p:cBhvr>
                                        <p:cTn id="43"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 calcmode="lin" valueType="num">
                                      <p:cBhvr additive="base">
                                        <p:cTn id="48" dur="500" fill="hold"/>
                                        <p:tgtEl>
                                          <p:spTgt spid="54"/>
                                        </p:tgtEl>
                                        <p:attrNameLst>
                                          <p:attrName>ppt_x</p:attrName>
                                        </p:attrNameLst>
                                      </p:cBhvr>
                                      <p:tavLst>
                                        <p:tav tm="0">
                                          <p:val>
                                            <p:strVal val="#ppt_x"/>
                                          </p:val>
                                        </p:tav>
                                        <p:tav tm="100000">
                                          <p:val>
                                            <p:strVal val="#ppt_x"/>
                                          </p:val>
                                        </p:tav>
                                      </p:tavLst>
                                    </p:anim>
                                    <p:anim calcmode="lin" valueType="num">
                                      <p:cBhvr additive="base">
                                        <p:cTn id="4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P spid="54" grpId="0"/>
      <p:bldP spid="55" grpId="0" animBg="1"/>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A4DAF-8B23-47F2-AEC1-7A978AA21485}"/>
              </a:ext>
            </a:extLst>
          </p:cNvPr>
          <p:cNvSpPr>
            <a:spLocks noGrp="1"/>
          </p:cNvSpPr>
          <p:nvPr>
            <p:ph type="title"/>
          </p:nvPr>
        </p:nvSpPr>
        <p:spPr>
          <a:xfrm>
            <a:off x="545846" y="103987"/>
            <a:ext cx="10515600" cy="1325563"/>
          </a:xfrm>
        </p:spPr>
        <p:txBody>
          <a:bodyPr/>
          <a:lstStyle/>
          <a:p>
            <a:r>
              <a:rPr lang="en-US" b="1" dirty="0"/>
              <a:t>G2O</a:t>
            </a:r>
            <a:endParaRPr lang="en-US" dirty="0"/>
          </a:p>
        </p:txBody>
      </p:sp>
      <p:grpSp>
        <p:nvGrpSpPr>
          <p:cNvPr id="4" name="组合 3">
            <a:extLst>
              <a:ext uri="{FF2B5EF4-FFF2-40B4-BE49-F238E27FC236}">
                <a16:creationId xmlns:a16="http://schemas.microsoft.com/office/drawing/2014/main" id="{A1CB3ADE-83A3-4CE1-993B-79902DD65B06}"/>
              </a:ext>
            </a:extLst>
          </p:cNvPr>
          <p:cNvGrpSpPr/>
          <p:nvPr/>
        </p:nvGrpSpPr>
        <p:grpSpPr>
          <a:xfrm>
            <a:off x="6598988" y="0"/>
            <a:ext cx="4843065" cy="3128407"/>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63FC7EF-FA50-4E44-B312-3B4A61BEC82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63FC7EF-FA50-4E44-B312-3B4A61BEC82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2"/>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6E96315-035B-4E6A-AF8A-1BCD644259D0}"/>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96E96315-035B-4E6A-AF8A-1BCD644259D0}"/>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6483A3-482B-4BBE-BFA4-AB10BE3AC6DD}"/>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346483A3-482B-4BBE-BFA4-AB10BE3AC6DD}"/>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4"/>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AB04EFE-31D4-44E8-B070-E384204ECF73}"/>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8" name="文本框 7">
                  <a:extLst>
                    <a:ext uri="{FF2B5EF4-FFF2-40B4-BE49-F238E27FC236}">
                      <a16:creationId xmlns:a16="http://schemas.microsoft.com/office/drawing/2014/main" id="{9AB04EFE-31D4-44E8-B070-E384204ECF73}"/>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A2039FB-3999-41BC-B534-7C42389EF8C9}"/>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9" name="文本框 8">
                  <a:extLst>
                    <a:ext uri="{FF2B5EF4-FFF2-40B4-BE49-F238E27FC236}">
                      <a16:creationId xmlns:a16="http://schemas.microsoft.com/office/drawing/2014/main" id="{3A2039FB-3999-41BC-B534-7C42389EF8C9}"/>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5587027-59B0-4E5A-80AB-D1133B23679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65587027-59B0-4E5A-80AB-D1133B236794}"/>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7"/>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E3607E-35CB-4874-8229-384555630667}"/>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FCE3607E-35CB-4874-8229-38455563066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8"/>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3F7F163-0CFE-4F26-8650-3F999DFC6B84}"/>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63F7F163-0CFE-4F26-8650-3F999DFC6B84}"/>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9"/>
                  <a:stretch>
                    <a:fillRect r="-125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D83DF72-1F8C-415F-BB39-B288152727A7}"/>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3" name="文本框 12">
                  <a:extLst>
                    <a:ext uri="{FF2B5EF4-FFF2-40B4-BE49-F238E27FC236}">
                      <a16:creationId xmlns:a16="http://schemas.microsoft.com/office/drawing/2014/main" id="{AD83DF72-1F8C-415F-BB39-B288152727A7}"/>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0"/>
                  <a:stretch>
                    <a:fillRect r="-1250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9784DCB-CC7E-4807-86FB-47122B961261}"/>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4" name="文本框 13">
                  <a:extLst>
                    <a:ext uri="{FF2B5EF4-FFF2-40B4-BE49-F238E27FC236}">
                      <a16:creationId xmlns:a16="http://schemas.microsoft.com/office/drawing/2014/main" id="{59784DCB-CC7E-4807-86FB-47122B961261}"/>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1"/>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A5518C-D43D-4D47-B794-2BF771AB32A0}"/>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5" name="文本框 14">
                  <a:extLst>
                    <a:ext uri="{FF2B5EF4-FFF2-40B4-BE49-F238E27FC236}">
                      <a16:creationId xmlns:a16="http://schemas.microsoft.com/office/drawing/2014/main" id="{86A5518C-D43D-4D47-B794-2BF771AB32A0}"/>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2"/>
                  <a:stretch>
                    <a:fillRect r="-12500" b="-2667"/>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66E15714-189D-4180-A423-7AA5CFFFBD7E}"/>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8F0287B1-09BE-46BD-8F71-3A92C46EDE65}"/>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3990854D-E673-45FF-93D9-F8AACC9101C4}"/>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07F924A0-B10C-46AB-B31E-D17FDA6B3B1D}"/>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26F3172-2449-4E10-8BD5-1716E14DB3D8}"/>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35576DC7-35C5-42C9-9182-A139EE3C9450}"/>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865629E-AC70-49CE-A824-7F9895639EFB}"/>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3A4FA34-F8EE-4423-A16E-F2C8CD934831}"/>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0EA7C66-74BB-495E-94C8-F17AE9923629}"/>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D113808-4577-4E49-9C93-C2BAC178A5E8}"/>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77F50FB-1BD7-4206-B430-486413F6DDB1}"/>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7D98B70E-24E2-4698-BDFA-BDEBA293F621}"/>
              </a:ext>
            </a:extLst>
          </p:cNvPr>
          <p:cNvPicPr>
            <a:picLocks noChangeAspect="1"/>
          </p:cNvPicPr>
          <p:nvPr/>
        </p:nvPicPr>
        <p:blipFill>
          <a:blip r:embed="rId13"/>
          <a:stretch>
            <a:fillRect/>
          </a:stretch>
        </p:blipFill>
        <p:spPr>
          <a:xfrm>
            <a:off x="582934" y="1278386"/>
            <a:ext cx="5400675" cy="1438275"/>
          </a:xfrm>
          <a:prstGeom prst="rect">
            <a:avLst/>
          </a:prstGeom>
          <a:ln>
            <a:solidFill>
              <a:schemeClr val="accent1"/>
            </a:solidFill>
          </a:ln>
        </p:spPr>
      </p:pic>
      <p:pic>
        <p:nvPicPr>
          <p:cNvPr id="28" name="图片 27">
            <a:extLst>
              <a:ext uri="{FF2B5EF4-FFF2-40B4-BE49-F238E27FC236}">
                <a16:creationId xmlns:a16="http://schemas.microsoft.com/office/drawing/2014/main" id="{44615FAF-CA1D-4478-A7EC-6737120A0C35}"/>
              </a:ext>
            </a:extLst>
          </p:cNvPr>
          <p:cNvPicPr>
            <a:picLocks noChangeAspect="1"/>
          </p:cNvPicPr>
          <p:nvPr/>
        </p:nvPicPr>
        <p:blipFill>
          <a:blip r:embed="rId14"/>
          <a:stretch>
            <a:fillRect/>
          </a:stretch>
        </p:blipFill>
        <p:spPr>
          <a:xfrm>
            <a:off x="545846" y="3128407"/>
            <a:ext cx="4162425" cy="676275"/>
          </a:xfrm>
          <a:prstGeom prst="rect">
            <a:avLst/>
          </a:prstGeom>
        </p:spPr>
      </p:pic>
      <p:pic>
        <p:nvPicPr>
          <p:cNvPr id="29" name="图片 28">
            <a:extLst>
              <a:ext uri="{FF2B5EF4-FFF2-40B4-BE49-F238E27FC236}">
                <a16:creationId xmlns:a16="http://schemas.microsoft.com/office/drawing/2014/main" id="{0DA09A63-1477-4684-85E3-F8EB2C0AA54C}"/>
              </a:ext>
            </a:extLst>
          </p:cNvPr>
          <p:cNvPicPr>
            <a:picLocks noChangeAspect="1"/>
          </p:cNvPicPr>
          <p:nvPr/>
        </p:nvPicPr>
        <p:blipFill>
          <a:blip r:embed="rId15"/>
          <a:stretch>
            <a:fillRect/>
          </a:stretch>
        </p:blipFill>
        <p:spPr>
          <a:xfrm>
            <a:off x="2035476" y="3915350"/>
            <a:ext cx="3000375" cy="457200"/>
          </a:xfrm>
          <a:prstGeom prst="rect">
            <a:avLst/>
          </a:prstGeom>
        </p:spPr>
      </p:pic>
      <p:pic>
        <p:nvPicPr>
          <p:cNvPr id="30" name="图片 29">
            <a:extLst>
              <a:ext uri="{FF2B5EF4-FFF2-40B4-BE49-F238E27FC236}">
                <a16:creationId xmlns:a16="http://schemas.microsoft.com/office/drawing/2014/main" id="{F3DAA337-C389-406A-B0FD-F2F705D02F78}"/>
              </a:ext>
            </a:extLst>
          </p:cNvPr>
          <p:cNvPicPr>
            <a:picLocks noChangeAspect="1"/>
          </p:cNvPicPr>
          <p:nvPr/>
        </p:nvPicPr>
        <p:blipFill>
          <a:blip r:embed="rId16"/>
          <a:stretch>
            <a:fillRect/>
          </a:stretch>
        </p:blipFill>
        <p:spPr>
          <a:xfrm>
            <a:off x="762961" y="4664540"/>
            <a:ext cx="2038350" cy="514350"/>
          </a:xfrm>
          <a:prstGeom prst="rect">
            <a:avLst/>
          </a:prstGeom>
        </p:spPr>
      </p:pic>
      <p:pic>
        <p:nvPicPr>
          <p:cNvPr id="31" name="图片 30">
            <a:extLst>
              <a:ext uri="{FF2B5EF4-FFF2-40B4-BE49-F238E27FC236}">
                <a16:creationId xmlns:a16="http://schemas.microsoft.com/office/drawing/2014/main" id="{7A9BDE56-A79C-46B8-B7AE-4EBA185F8347}"/>
              </a:ext>
            </a:extLst>
          </p:cNvPr>
          <p:cNvPicPr>
            <a:picLocks noChangeAspect="1"/>
          </p:cNvPicPr>
          <p:nvPr/>
        </p:nvPicPr>
        <p:blipFill>
          <a:blip r:embed="rId17"/>
          <a:stretch>
            <a:fillRect/>
          </a:stretch>
        </p:blipFill>
        <p:spPr>
          <a:xfrm>
            <a:off x="3283271" y="4676623"/>
            <a:ext cx="2857500" cy="609600"/>
          </a:xfrm>
          <a:prstGeom prst="rect">
            <a:avLst/>
          </a:prstGeom>
        </p:spPr>
      </p:pic>
      <p:pic>
        <p:nvPicPr>
          <p:cNvPr id="32" name="图片 31">
            <a:extLst>
              <a:ext uri="{FF2B5EF4-FFF2-40B4-BE49-F238E27FC236}">
                <a16:creationId xmlns:a16="http://schemas.microsoft.com/office/drawing/2014/main" id="{0008E4F6-599F-4AE2-9A28-F6B01A1049A8}"/>
              </a:ext>
            </a:extLst>
          </p:cNvPr>
          <p:cNvPicPr>
            <a:picLocks noChangeAspect="1"/>
          </p:cNvPicPr>
          <p:nvPr/>
        </p:nvPicPr>
        <p:blipFill>
          <a:blip r:embed="rId18"/>
          <a:stretch>
            <a:fillRect/>
          </a:stretch>
        </p:blipFill>
        <p:spPr>
          <a:xfrm>
            <a:off x="654371" y="5365234"/>
            <a:ext cx="2628900" cy="666750"/>
          </a:xfrm>
          <a:prstGeom prst="rect">
            <a:avLst/>
          </a:prstGeom>
        </p:spPr>
      </p:pic>
      <p:sp>
        <p:nvSpPr>
          <p:cNvPr id="33" name="文本框 32">
            <a:extLst>
              <a:ext uri="{FF2B5EF4-FFF2-40B4-BE49-F238E27FC236}">
                <a16:creationId xmlns:a16="http://schemas.microsoft.com/office/drawing/2014/main" id="{5DBF0320-0866-4ED1-8B1B-5BB410C9EB8F}"/>
              </a:ext>
            </a:extLst>
          </p:cNvPr>
          <p:cNvSpPr txBox="1"/>
          <p:nvPr/>
        </p:nvSpPr>
        <p:spPr>
          <a:xfrm>
            <a:off x="2968831" y="4737049"/>
            <a:ext cx="427512" cy="369332"/>
          </a:xfrm>
          <a:prstGeom prst="rect">
            <a:avLst/>
          </a:prstGeom>
          <a:noFill/>
        </p:spPr>
        <p:txBody>
          <a:bodyPr wrap="square" rtlCol="0">
            <a:spAutoFit/>
          </a:bodyPr>
          <a:lstStyle/>
          <a:p>
            <a:r>
              <a:rPr lang="en-US" dirty="0"/>
              <a:t>or</a:t>
            </a:r>
          </a:p>
        </p:txBody>
      </p:sp>
      <p:grpSp>
        <p:nvGrpSpPr>
          <p:cNvPr id="34" name="组合 33">
            <a:extLst>
              <a:ext uri="{FF2B5EF4-FFF2-40B4-BE49-F238E27FC236}">
                <a16:creationId xmlns:a16="http://schemas.microsoft.com/office/drawing/2014/main" id="{B01B033A-7B7A-4D92-ADBF-8DDABFB2C181}"/>
              </a:ext>
            </a:extLst>
          </p:cNvPr>
          <p:cNvGrpSpPr/>
          <p:nvPr/>
        </p:nvGrpSpPr>
        <p:grpSpPr>
          <a:xfrm>
            <a:off x="4312635" y="2740223"/>
            <a:ext cx="4087907" cy="1845092"/>
            <a:chOff x="8644971" y="-4533"/>
            <a:chExt cx="4087907" cy="1845092"/>
          </a:xfrm>
        </p:grpSpPr>
        <p:grpSp>
          <p:nvGrpSpPr>
            <p:cNvPr id="35" name="组合 34">
              <a:extLst>
                <a:ext uri="{FF2B5EF4-FFF2-40B4-BE49-F238E27FC236}">
                  <a16:creationId xmlns:a16="http://schemas.microsoft.com/office/drawing/2014/main" id="{2E2C5149-A82D-47AD-A6D2-2F0DE18383DD}"/>
                </a:ext>
              </a:extLst>
            </p:cNvPr>
            <p:cNvGrpSpPr/>
            <p:nvPr/>
          </p:nvGrpSpPr>
          <p:grpSpPr>
            <a:xfrm>
              <a:off x="9754629" y="-4533"/>
              <a:ext cx="1145470" cy="1032439"/>
              <a:chOff x="7288167" y="497747"/>
              <a:chExt cx="1727022" cy="2278756"/>
            </a:xfrm>
          </p:grpSpPr>
          <p:sp>
            <p:nvSpPr>
              <p:cNvPr id="38" name="椭圆 37">
                <a:extLst>
                  <a:ext uri="{FF2B5EF4-FFF2-40B4-BE49-F238E27FC236}">
                    <a16:creationId xmlns:a16="http://schemas.microsoft.com/office/drawing/2014/main" id="{522FEE0A-B2B2-4DBF-A758-72D97735FA6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E44BCB21-C18B-4B15-891A-09E889CA7D02}"/>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F6F7023-D1F2-4DD9-848C-BC8FF2CBB3F8}"/>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36" name="文本框 35">
                  <a:extLst>
                    <a:ext uri="{FF2B5EF4-FFF2-40B4-BE49-F238E27FC236}">
                      <a16:creationId xmlns:a16="http://schemas.microsoft.com/office/drawing/2014/main" id="{7F6F7023-D1F2-4DD9-848C-BC8FF2CBB3F8}"/>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19"/>
                  <a:stretch>
                    <a:fillRect/>
                  </a:stretch>
                </a:blipFill>
              </p:spPr>
              <p:txBody>
                <a:bodyPr/>
                <a:lstStyle/>
                <a:p>
                  <a:r>
                    <a:rPr lang="en-US">
                      <a:noFill/>
                    </a:rPr>
                    <a:t> </a:t>
                  </a:r>
                </a:p>
              </p:txBody>
            </p:sp>
          </mc:Fallback>
        </mc:AlternateContent>
        <p:cxnSp>
          <p:nvCxnSpPr>
            <p:cNvPr id="37" name="直接箭头连接符 36">
              <a:extLst>
                <a:ext uri="{FF2B5EF4-FFF2-40B4-BE49-F238E27FC236}">
                  <a16:creationId xmlns:a16="http://schemas.microsoft.com/office/drawing/2014/main" id="{7152D0CA-27D4-4BB7-AA7F-49468BCD9139}"/>
                </a:ext>
              </a:extLst>
            </p:cNvPr>
            <p:cNvCxnSpPr>
              <a:cxnSpLocks/>
              <a:endCxn id="38"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1" name="连接符: 肘形 40">
            <a:extLst>
              <a:ext uri="{FF2B5EF4-FFF2-40B4-BE49-F238E27FC236}">
                <a16:creationId xmlns:a16="http://schemas.microsoft.com/office/drawing/2014/main" id="{53BFD37B-6183-4E90-8CF0-3D24D2CED786}"/>
              </a:ext>
            </a:extLst>
          </p:cNvPr>
          <p:cNvCxnSpPr>
            <a:stCxn id="32" idx="1"/>
            <a:endCxn id="28" idx="1"/>
          </p:cNvCxnSpPr>
          <p:nvPr/>
        </p:nvCxnSpPr>
        <p:spPr>
          <a:xfrm rot="10800000">
            <a:off x="545847" y="3466545"/>
            <a:ext cx="108525" cy="2232064"/>
          </a:xfrm>
          <a:prstGeom prst="bentConnector3">
            <a:avLst>
              <a:gd name="adj1" fmla="val 31064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A26C05C-6609-4D4C-8E27-404C2F464289}"/>
              </a:ext>
            </a:extLst>
          </p:cNvPr>
          <p:cNvSpPr txBox="1"/>
          <p:nvPr/>
        </p:nvSpPr>
        <p:spPr>
          <a:xfrm>
            <a:off x="335521" y="4202036"/>
            <a:ext cx="1398276" cy="369332"/>
          </a:xfrm>
          <a:prstGeom prst="rect">
            <a:avLst/>
          </a:prstGeom>
          <a:noFill/>
        </p:spPr>
        <p:txBody>
          <a:bodyPr wrap="square" rtlCol="0">
            <a:spAutoFit/>
          </a:bodyPr>
          <a:lstStyle/>
          <a:p>
            <a:r>
              <a:rPr lang="en-US" b="1" i="1" dirty="0">
                <a:solidFill>
                  <a:srgbClr val="002060"/>
                </a:solidFill>
              </a:rPr>
              <a:t>Iteration</a:t>
            </a:r>
          </a:p>
        </p:txBody>
      </p:sp>
      <p:pic>
        <p:nvPicPr>
          <p:cNvPr id="43" name="图片 42">
            <a:extLst>
              <a:ext uri="{FF2B5EF4-FFF2-40B4-BE49-F238E27FC236}">
                <a16:creationId xmlns:a16="http://schemas.microsoft.com/office/drawing/2014/main" id="{FC26305B-3345-4C36-896A-79914812F29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11005" y="3598160"/>
            <a:ext cx="4444221" cy="2766525"/>
          </a:xfrm>
          <a:prstGeom prst="rect">
            <a:avLst/>
          </a:prstGeom>
        </p:spPr>
      </p:pic>
      <p:sp>
        <p:nvSpPr>
          <p:cNvPr id="44" name="矩形 7">
            <a:extLst>
              <a:ext uri="{FF2B5EF4-FFF2-40B4-BE49-F238E27FC236}">
                <a16:creationId xmlns:a16="http://schemas.microsoft.com/office/drawing/2014/main" id="{A1C5060E-4E29-4320-8EF4-1CDAD673A579}"/>
              </a:ext>
            </a:extLst>
          </p:cNvPr>
          <p:cNvSpPr/>
          <p:nvPr/>
        </p:nvSpPr>
        <p:spPr>
          <a:xfrm>
            <a:off x="0" y="6200840"/>
            <a:ext cx="12251473" cy="646331"/>
          </a:xfrm>
          <a:prstGeom prst="rect">
            <a:avLst/>
          </a:prstGeom>
        </p:spPr>
        <p:txBody>
          <a:bodyPr wrap="square">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352285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A4EB1-C194-4CAF-A778-5A32EEFBEC26}"/>
              </a:ext>
            </a:extLst>
          </p:cNvPr>
          <p:cNvSpPr>
            <a:spLocks noGrp="1"/>
          </p:cNvSpPr>
          <p:nvPr>
            <p:ph type="title"/>
          </p:nvPr>
        </p:nvSpPr>
        <p:spPr>
          <a:xfrm>
            <a:off x="489478" y="0"/>
            <a:ext cx="10515600" cy="1325563"/>
          </a:xfrm>
        </p:spPr>
        <p:txBody>
          <a:bodyPr/>
          <a:lstStyle/>
          <a:p>
            <a:r>
              <a:rPr lang="en-US" dirty="0"/>
              <a:t>G2O Framework</a:t>
            </a:r>
          </a:p>
        </p:txBody>
      </p:sp>
      <p:pic>
        <p:nvPicPr>
          <p:cNvPr id="4" name="图片 3">
            <a:extLst>
              <a:ext uri="{FF2B5EF4-FFF2-40B4-BE49-F238E27FC236}">
                <a16:creationId xmlns:a16="http://schemas.microsoft.com/office/drawing/2014/main" id="{DF24844E-5D34-4513-8E68-BE253D29CB56}"/>
              </a:ext>
            </a:extLst>
          </p:cNvPr>
          <p:cNvPicPr>
            <a:picLocks noChangeAspect="1"/>
          </p:cNvPicPr>
          <p:nvPr/>
        </p:nvPicPr>
        <p:blipFill>
          <a:blip r:embed="rId3"/>
          <a:stretch>
            <a:fillRect/>
          </a:stretch>
        </p:blipFill>
        <p:spPr>
          <a:xfrm>
            <a:off x="1456833" y="965200"/>
            <a:ext cx="8926928" cy="5433782"/>
          </a:xfrm>
          <a:prstGeom prst="rect">
            <a:avLst/>
          </a:prstGeom>
        </p:spPr>
      </p:pic>
      <p:sp>
        <p:nvSpPr>
          <p:cNvPr id="5" name="矩形 4">
            <a:extLst>
              <a:ext uri="{FF2B5EF4-FFF2-40B4-BE49-F238E27FC236}">
                <a16:creationId xmlns:a16="http://schemas.microsoft.com/office/drawing/2014/main" id="{274C4FCD-DEBE-4F16-B4AD-9BC232CA0F5D}"/>
              </a:ext>
            </a:extLst>
          </p:cNvPr>
          <p:cNvSpPr/>
          <p:nvPr/>
        </p:nvSpPr>
        <p:spPr>
          <a:xfrm>
            <a:off x="1456833" y="965200"/>
            <a:ext cx="28273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3A37ACFB-C153-4416-853C-0DAB16AB8064}"/>
              </a:ext>
            </a:extLst>
          </p:cNvPr>
          <p:cNvSpPr/>
          <p:nvPr/>
        </p:nvSpPr>
        <p:spPr>
          <a:xfrm>
            <a:off x="5384800" y="965200"/>
            <a:ext cx="20320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012C53DA-4DC3-4182-B38E-EE00A8FD979F}"/>
              </a:ext>
            </a:extLst>
          </p:cNvPr>
          <p:cNvSpPr/>
          <p:nvPr/>
        </p:nvSpPr>
        <p:spPr>
          <a:xfrm>
            <a:off x="2015067" y="1998133"/>
            <a:ext cx="1794933" cy="648230"/>
          </a:xfrm>
          <a:prstGeom prst="rect">
            <a:avLst/>
          </a:prstGeom>
          <a:solidFill>
            <a:schemeClr val="bg2">
              <a:alpha val="9000"/>
            </a:schemeClr>
          </a:solidFill>
          <a:ln w="4762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11974906-7F7B-464A-B428-332ECBCE3C97}"/>
              </a:ext>
            </a:extLst>
          </p:cNvPr>
          <p:cNvSpPr/>
          <p:nvPr/>
        </p:nvSpPr>
        <p:spPr>
          <a:xfrm>
            <a:off x="0" y="6200840"/>
            <a:ext cx="12251473" cy="646331"/>
          </a:xfrm>
          <a:prstGeom prst="rect">
            <a:avLst/>
          </a:prstGeom>
        </p:spPr>
        <p:txBody>
          <a:bodyPr wrap="square">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8783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DACB5CF-CBD9-4B2E-B4B1-5789BED30380}"/>
              </a:ext>
            </a:extLst>
          </p:cNvPr>
          <p:cNvSpPr txBox="1">
            <a:spLocks/>
          </p:cNvSpPr>
          <p:nvPr/>
        </p:nvSpPr>
        <p:spPr>
          <a:xfrm>
            <a:off x="1295400" y="210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https://github.com/RainerKuemmerle/g2o</a:t>
            </a:r>
          </a:p>
        </p:txBody>
      </p:sp>
    </p:spTree>
    <p:extLst>
      <p:ext uri="{BB962C8B-B14F-4D97-AF65-F5344CB8AC3E}">
        <p14:creationId xmlns:p14="http://schemas.microsoft.com/office/powerpoint/2010/main" val="258087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7711E9-BFD2-4C90-BE59-ADA6238557C6}"/>
              </a:ext>
            </a:extLst>
          </p:cNvPr>
          <p:cNvSpPr>
            <a:spLocks noGrp="1"/>
          </p:cNvSpPr>
          <p:nvPr>
            <p:ph type="title"/>
          </p:nvPr>
        </p:nvSpPr>
        <p:spPr>
          <a:xfrm>
            <a:off x="309603" y="0"/>
            <a:ext cx="10515600" cy="1325563"/>
          </a:xfrm>
        </p:spPr>
        <p:txBody>
          <a:bodyPr/>
          <a:lstStyle/>
          <a:p>
            <a:r>
              <a:rPr lang="en-US" dirty="0"/>
              <a:t>GTSAM</a:t>
            </a:r>
          </a:p>
        </p:txBody>
      </p:sp>
      <p:grpSp>
        <p:nvGrpSpPr>
          <p:cNvPr id="31" name="组合 30">
            <a:extLst>
              <a:ext uri="{FF2B5EF4-FFF2-40B4-BE49-F238E27FC236}">
                <a16:creationId xmlns:a16="http://schemas.microsoft.com/office/drawing/2014/main" id="{B69282FA-3F9F-4D92-9D2F-26ED59935FE1}"/>
              </a:ext>
            </a:extLst>
          </p:cNvPr>
          <p:cNvGrpSpPr/>
          <p:nvPr/>
        </p:nvGrpSpPr>
        <p:grpSpPr>
          <a:xfrm>
            <a:off x="427596" y="1437002"/>
            <a:ext cx="4480590" cy="2554660"/>
            <a:chOff x="280011" y="1783720"/>
            <a:chExt cx="4480590" cy="2554660"/>
          </a:xfrm>
        </p:grpSpPr>
        <p:grpSp>
          <p:nvGrpSpPr>
            <p:cNvPr id="32" name="组合 31">
              <a:extLst>
                <a:ext uri="{FF2B5EF4-FFF2-40B4-BE49-F238E27FC236}">
                  <a16:creationId xmlns:a16="http://schemas.microsoft.com/office/drawing/2014/main" id="{623A2F5D-545C-4784-830F-AFA6804111A5}"/>
                </a:ext>
              </a:extLst>
            </p:cNvPr>
            <p:cNvGrpSpPr/>
            <p:nvPr/>
          </p:nvGrpSpPr>
          <p:grpSpPr>
            <a:xfrm>
              <a:off x="914721" y="1783720"/>
              <a:ext cx="3845880" cy="2554660"/>
              <a:chOff x="673319" y="1690688"/>
              <a:chExt cx="4900141" cy="3254962"/>
            </a:xfrm>
          </p:grpSpPr>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C12BAF7-7115-42DE-952E-6773A37984BC}"/>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FEDF2A8-E4B6-411C-B7CF-BD3F3E5C5E67}"/>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C8BFE45-CD54-47E7-9083-242BD0870AE3}"/>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FEA63B53-2F14-4A78-85FC-9E676A740DB7}"/>
                      </a:ext>
                    </a:extLst>
                  </p:cNvPr>
                  <p:cNvSpPr txBox="1"/>
                  <p:nvPr/>
                </p:nvSpPr>
                <p:spPr>
                  <a:xfrm>
                    <a:off x="1834196" y="4297382"/>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6" name="文本框 45">
                    <a:extLst>
                      <a:ext uri="{FF2B5EF4-FFF2-40B4-BE49-F238E27FC236}">
                        <a16:creationId xmlns:a16="http://schemas.microsoft.com/office/drawing/2014/main" id="{FEA63B53-2F14-4A78-85FC-9E676A740DB7}"/>
                      </a:ext>
                    </a:extLst>
                  </p:cNvPr>
                  <p:cNvSpPr txBox="1">
                    <a:spLocks noRot="1" noChangeAspect="1" noMove="1" noResize="1" noEditPoints="1" noAdjustHandles="1" noChangeArrowheads="1" noChangeShapeType="1" noTextEdit="1"/>
                  </p:cNvSpPr>
                  <p:nvPr/>
                </p:nvSpPr>
                <p:spPr>
                  <a:xfrm>
                    <a:off x="1834196" y="4297382"/>
                    <a:ext cx="533399" cy="588220"/>
                  </a:xfrm>
                  <a:prstGeom prst="rect">
                    <a:avLst/>
                  </a:prstGeom>
                  <a:blipFill>
                    <a:blip r:embed="rId21"/>
                    <a:stretch>
                      <a:fillRect l="-5882" r="-147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8FDF398-1F2B-4D7B-9DD3-13EE1B4C51A6}"/>
                      </a:ext>
                    </a:extLst>
                  </p:cNvPr>
                  <p:cNvSpPr txBox="1"/>
                  <p:nvPr/>
                </p:nvSpPr>
                <p:spPr>
                  <a:xfrm>
                    <a:off x="4136244" y="4357430"/>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7" name="文本框 46">
                    <a:extLst>
                      <a:ext uri="{FF2B5EF4-FFF2-40B4-BE49-F238E27FC236}">
                        <a16:creationId xmlns:a16="http://schemas.microsoft.com/office/drawing/2014/main" id="{A8FDF398-1F2B-4D7B-9DD3-13EE1B4C51A6}"/>
                      </a:ext>
                    </a:extLst>
                  </p:cNvPr>
                  <p:cNvSpPr txBox="1">
                    <a:spLocks noRot="1" noChangeAspect="1" noMove="1" noResize="1" noEditPoints="1" noAdjustHandles="1" noChangeArrowheads="1" noChangeShapeType="1" noTextEdit="1"/>
                  </p:cNvSpPr>
                  <p:nvPr/>
                </p:nvSpPr>
                <p:spPr>
                  <a:xfrm>
                    <a:off x="4136244" y="4357430"/>
                    <a:ext cx="533399" cy="588220"/>
                  </a:xfrm>
                  <a:prstGeom prst="rect">
                    <a:avLst/>
                  </a:prstGeom>
                  <a:blipFill>
                    <a:blip r:embed="rId22"/>
                    <a:stretch>
                      <a:fillRect l="-4348"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C153E71-4DA4-4ADD-BF8F-C56FE9AF03D1}"/>
                      </a:ext>
                    </a:extLst>
                  </p:cNvPr>
                  <p:cNvSpPr txBox="1"/>
                  <p:nvPr/>
                </p:nvSpPr>
                <p:spPr>
                  <a:xfrm>
                    <a:off x="1847608" y="1898577"/>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8" name="文本框 47">
                    <a:extLst>
                      <a:ext uri="{FF2B5EF4-FFF2-40B4-BE49-F238E27FC236}">
                        <a16:creationId xmlns:a16="http://schemas.microsoft.com/office/drawing/2014/main" id="{EC153E71-4DA4-4ADD-BF8F-C56FE9AF03D1}"/>
                      </a:ext>
                    </a:extLst>
                  </p:cNvPr>
                  <p:cNvSpPr txBox="1">
                    <a:spLocks noRot="1" noChangeAspect="1" noMove="1" noResize="1" noEditPoints="1" noAdjustHandles="1" noChangeArrowheads="1" noChangeShapeType="1" noTextEdit="1"/>
                  </p:cNvSpPr>
                  <p:nvPr/>
                </p:nvSpPr>
                <p:spPr>
                  <a:xfrm>
                    <a:off x="1847608" y="1898577"/>
                    <a:ext cx="533399" cy="588220"/>
                  </a:xfrm>
                  <a:prstGeom prst="rect">
                    <a:avLst/>
                  </a:prstGeom>
                  <a:blipFill>
                    <a:blip r:embed="rId23"/>
                    <a:stretch>
                      <a:fillRect r="-1884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411B9AD-5279-4621-8D68-D2CCC4B8D96D}"/>
                      </a:ext>
                    </a:extLst>
                  </p:cNvPr>
                  <p:cNvSpPr txBox="1"/>
                  <p:nvPr/>
                </p:nvSpPr>
                <p:spPr>
                  <a:xfrm>
                    <a:off x="3878967" y="1897746"/>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4" name="文本框 33">
                    <a:extLst>
                      <a:ext uri="{FF2B5EF4-FFF2-40B4-BE49-F238E27FC236}">
                        <a16:creationId xmlns:a16="http://schemas.microsoft.com/office/drawing/2014/main" id="{C9E4CCD3-4036-4001-9CDE-53EADB08D7E1}"/>
                      </a:ext>
                    </a:extLst>
                  </p:cNvPr>
                  <p:cNvSpPr txBox="1">
                    <a:spLocks noRot="1" noChangeAspect="1" noMove="1" noResize="1" noEditPoints="1" noAdjustHandles="1" noChangeArrowheads="1" noChangeShapeType="1" noTextEdit="1"/>
                  </p:cNvSpPr>
                  <p:nvPr/>
                </p:nvSpPr>
                <p:spPr>
                  <a:xfrm>
                    <a:off x="3878967" y="1897746"/>
                    <a:ext cx="533399" cy="588220"/>
                  </a:xfrm>
                  <a:prstGeom prst="rect">
                    <a:avLst/>
                  </a:prstGeom>
                  <a:blipFill>
                    <a:blip r:embed="rId24"/>
                    <a:stretch>
                      <a:fillRect r="-20588"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A78EB7C5-79DE-4C23-B387-10E1B715783E}"/>
                      </a:ext>
                    </a:extLst>
                  </p:cNvPr>
                  <p:cNvSpPr txBox="1"/>
                  <p:nvPr/>
                </p:nvSpPr>
                <p:spPr>
                  <a:xfrm>
                    <a:off x="673319" y="2951478"/>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A78EB7C5-79DE-4C23-B387-10E1B715783E}"/>
                      </a:ext>
                    </a:extLst>
                  </p:cNvPr>
                  <p:cNvSpPr txBox="1">
                    <a:spLocks noRot="1" noChangeAspect="1" noMove="1" noResize="1" noEditPoints="1" noAdjustHandles="1" noChangeArrowheads="1" noChangeShapeType="1" noTextEdit="1"/>
                  </p:cNvSpPr>
                  <p:nvPr/>
                </p:nvSpPr>
                <p:spPr>
                  <a:xfrm>
                    <a:off x="673319" y="2951478"/>
                    <a:ext cx="533399" cy="588220"/>
                  </a:xfrm>
                  <a:prstGeom prst="rect">
                    <a:avLst/>
                  </a:prstGeom>
                  <a:blipFill>
                    <a:blip r:embed="rId25"/>
                    <a:stretch>
                      <a:fillRect r="-3913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0B536C6-38EF-4A86-B362-73D9409B4CD9}"/>
                      </a:ext>
                    </a:extLst>
                  </p:cNvPr>
                  <p:cNvSpPr txBox="1"/>
                  <p:nvPr/>
                </p:nvSpPr>
                <p:spPr>
                  <a:xfrm>
                    <a:off x="2588700" y="3255071"/>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6" name="文本框 35">
                    <a:extLst>
                      <a:ext uri="{FF2B5EF4-FFF2-40B4-BE49-F238E27FC236}">
                        <a16:creationId xmlns:a16="http://schemas.microsoft.com/office/drawing/2014/main" id="{0B190FEE-12FC-43D8-AE86-17ABF4BE7813}"/>
                      </a:ext>
                    </a:extLst>
                  </p:cNvPr>
                  <p:cNvSpPr txBox="1">
                    <a:spLocks noRot="1" noChangeAspect="1" noMove="1" noResize="1" noEditPoints="1" noAdjustHandles="1" noChangeArrowheads="1" noChangeShapeType="1" noTextEdit="1"/>
                  </p:cNvSpPr>
                  <p:nvPr/>
                </p:nvSpPr>
                <p:spPr>
                  <a:xfrm>
                    <a:off x="2588700" y="3255071"/>
                    <a:ext cx="533399" cy="588220"/>
                  </a:xfrm>
                  <a:prstGeom prst="rect">
                    <a:avLst/>
                  </a:prstGeom>
                  <a:blipFill>
                    <a:blip r:embed="rId26"/>
                    <a:stretch>
                      <a:fillRect r="-3913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9DD10DDE-3484-4070-8D72-EC54DDF011B3}"/>
                      </a:ext>
                    </a:extLst>
                  </p:cNvPr>
                  <p:cNvSpPr txBox="1"/>
                  <p:nvPr/>
                </p:nvSpPr>
                <p:spPr>
                  <a:xfrm>
                    <a:off x="3681411" y="2957987"/>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37" name="文本框 36">
                    <a:extLst>
                      <a:ext uri="{FF2B5EF4-FFF2-40B4-BE49-F238E27FC236}">
                        <a16:creationId xmlns:a16="http://schemas.microsoft.com/office/drawing/2014/main" id="{D270B9E6-2101-4B3E-9192-B0FFC9A09814}"/>
                      </a:ext>
                    </a:extLst>
                  </p:cNvPr>
                  <p:cNvSpPr txBox="1">
                    <a:spLocks noRot="1" noChangeAspect="1" noMove="1" noResize="1" noEditPoints="1" noAdjustHandles="1" noChangeArrowheads="1" noChangeShapeType="1" noTextEdit="1"/>
                  </p:cNvSpPr>
                  <p:nvPr/>
                </p:nvSpPr>
                <p:spPr>
                  <a:xfrm>
                    <a:off x="3681411" y="2957987"/>
                    <a:ext cx="533399" cy="588220"/>
                  </a:xfrm>
                  <a:prstGeom prst="rect">
                    <a:avLst/>
                  </a:prstGeom>
                  <a:blipFill>
                    <a:blip r:embed="rId27"/>
                    <a:stretch>
                      <a:fillRect r="-3913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855DAA75-47CE-4BD2-922B-AB4A7383BB9C}"/>
                      </a:ext>
                    </a:extLst>
                  </p:cNvPr>
                  <p:cNvSpPr txBox="1"/>
                  <p:nvPr/>
                </p:nvSpPr>
                <p:spPr>
                  <a:xfrm>
                    <a:off x="5040061" y="3048224"/>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38" name="文本框 37">
                    <a:extLst>
                      <a:ext uri="{FF2B5EF4-FFF2-40B4-BE49-F238E27FC236}">
                        <a16:creationId xmlns:a16="http://schemas.microsoft.com/office/drawing/2014/main" id="{187F78ED-5FF2-428E-8934-009D368C562B}"/>
                      </a:ext>
                    </a:extLst>
                  </p:cNvPr>
                  <p:cNvSpPr txBox="1">
                    <a:spLocks noRot="1" noChangeAspect="1" noMove="1" noResize="1" noEditPoints="1" noAdjustHandles="1" noChangeArrowheads="1" noChangeShapeType="1" noTextEdit="1"/>
                  </p:cNvSpPr>
                  <p:nvPr/>
                </p:nvSpPr>
                <p:spPr>
                  <a:xfrm>
                    <a:off x="5040061" y="3048224"/>
                    <a:ext cx="533399" cy="588220"/>
                  </a:xfrm>
                  <a:prstGeom prst="rect">
                    <a:avLst/>
                  </a:prstGeom>
                  <a:blipFill>
                    <a:blip r:embed="rId28"/>
                    <a:stretch>
                      <a:fillRect r="-39130" b="-2632"/>
                    </a:stretch>
                  </a:blipFill>
                </p:spPr>
                <p:txBody>
                  <a:bodyPr/>
                  <a:lstStyle/>
                  <a:p>
                    <a:r>
                      <a:rPr lang="en-US">
                        <a:noFill/>
                      </a:rPr>
                      <a:t> </a:t>
                    </a:r>
                  </a:p>
                </p:txBody>
              </p:sp>
            </mc:Fallback>
          </mc:AlternateContent>
          <p:sp>
            <p:nvSpPr>
              <p:cNvPr id="54" name="椭圆 53">
                <a:extLst>
                  <a:ext uri="{FF2B5EF4-FFF2-40B4-BE49-F238E27FC236}">
                    <a16:creationId xmlns:a16="http://schemas.microsoft.com/office/drawing/2014/main" id="{A32A7B56-FC05-47C5-A108-91A74A45B16D}"/>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椭圆 54">
                <a:extLst>
                  <a:ext uri="{FF2B5EF4-FFF2-40B4-BE49-F238E27FC236}">
                    <a16:creationId xmlns:a16="http://schemas.microsoft.com/office/drawing/2014/main" id="{A7C9121E-2216-436A-9217-4845222D95FB}"/>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AC6CBF9E-18B7-4E2E-8B00-8BAA304A119C}"/>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D05C12BE-CF86-4741-B136-7580CE16AE2E}"/>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F165D37E-FD3B-4069-A0A2-D2B88ED2F320}"/>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直接箭头连接符 58">
                <a:extLst>
                  <a:ext uri="{FF2B5EF4-FFF2-40B4-BE49-F238E27FC236}">
                    <a16:creationId xmlns:a16="http://schemas.microsoft.com/office/drawing/2014/main" id="{19F305C3-E544-4C1B-8190-D529D13C56B7}"/>
                  </a:ext>
                </a:extLst>
              </p:cNvPr>
              <p:cNvCxnSpPr>
                <a:cxnSpLocks/>
                <a:stCxn id="55" idx="6"/>
                <a:endCxn id="56" idx="2"/>
              </p:cNvCxnSpPr>
              <p:nvPr/>
            </p:nvCxnSpPr>
            <p:spPr>
              <a:xfrm>
                <a:off x="3258985" y="2525075"/>
                <a:ext cx="183419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07FDDE18-242D-431B-A877-BD8C88792079}"/>
                  </a:ext>
                </a:extLst>
              </p:cNvPr>
              <p:cNvCxnSpPr>
                <a:cxnSpLocks/>
                <a:stCxn id="54" idx="5"/>
                <a:endCxn id="57" idx="1"/>
              </p:cNvCxnSpPr>
              <p:nvPr/>
            </p:nvCxnSpPr>
            <p:spPr>
              <a:xfrm>
                <a:off x="1214686" y="2688298"/>
                <a:ext cx="687119"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762A6E5-CD8B-48E4-AFC9-D7C81C0FF472}"/>
                  </a:ext>
                </a:extLst>
              </p:cNvPr>
              <p:cNvCxnSpPr>
                <a:cxnSpLocks/>
                <a:stCxn id="55" idx="3"/>
                <a:endCxn id="57" idx="7"/>
              </p:cNvCxnSpPr>
              <p:nvPr/>
            </p:nvCxnSpPr>
            <p:spPr>
              <a:xfrm flipH="1">
                <a:off x="2228252" y="2688298"/>
                <a:ext cx="636677"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978A45AA-6DB5-43A1-BCA5-BB61D24F81D2}"/>
                  </a:ext>
                </a:extLst>
              </p:cNvPr>
              <p:cNvCxnSpPr>
                <a:cxnSpLocks/>
                <a:stCxn id="55" idx="5"/>
                <a:endCxn id="58" idx="1"/>
              </p:cNvCxnSpPr>
              <p:nvPr/>
            </p:nvCxnSpPr>
            <p:spPr>
              <a:xfrm>
                <a:off x="3191376" y="2688298"/>
                <a:ext cx="980071"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5F2930AF-0AC8-4E01-87F5-C8EAE8BFF8CF}"/>
                  </a:ext>
                </a:extLst>
              </p:cNvPr>
              <p:cNvCxnSpPr>
                <a:cxnSpLocks/>
                <a:stCxn id="56" idx="4"/>
                <a:endCxn id="58" idx="7"/>
              </p:cNvCxnSpPr>
              <p:nvPr/>
            </p:nvCxnSpPr>
            <p:spPr>
              <a:xfrm flipH="1">
                <a:off x="4497894" y="2755907"/>
                <a:ext cx="826116" cy="12074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33" name="直接连接符 32">
              <a:extLst>
                <a:ext uri="{FF2B5EF4-FFF2-40B4-BE49-F238E27FC236}">
                  <a16:creationId xmlns:a16="http://schemas.microsoft.com/office/drawing/2014/main" id="{64CD2361-FD13-4889-B291-CBB7B0DCB1B5}"/>
                </a:ext>
              </a:extLst>
            </p:cNvPr>
            <p:cNvCxnSpPr>
              <a:stCxn id="54" idx="6"/>
              <a:endCxn id="55" idx="2"/>
            </p:cNvCxnSpPr>
            <p:nvPr/>
          </p:nvCxnSpPr>
          <p:spPr>
            <a:xfrm>
              <a:off x="1392676" y="2438589"/>
              <a:ext cx="11890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070F433-4B80-4669-B0BD-7CC111279DB4}"/>
                </a:ext>
              </a:extLst>
            </p:cNvPr>
            <p:cNvCxnSpPr>
              <a:cxnSpLocks/>
              <a:endCxn id="54" idx="2"/>
            </p:cNvCxnSpPr>
            <p:nvPr/>
          </p:nvCxnSpPr>
          <p:spPr>
            <a:xfrm>
              <a:off x="622570" y="2438589"/>
              <a:ext cx="407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EA548E87-E21F-4ECC-B770-2ABE5EFC0640}"/>
                </a:ext>
              </a:extLst>
            </p:cNvPr>
            <p:cNvSpPr/>
            <p:nvPr/>
          </p:nvSpPr>
          <p:spPr>
            <a:xfrm>
              <a:off x="1969187" y="237560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6BDAAB67-4876-4B7C-ADCD-5ED05EAF28FF}"/>
                </a:ext>
              </a:extLst>
            </p:cNvPr>
            <p:cNvSpPr/>
            <p:nvPr/>
          </p:nvSpPr>
          <p:spPr>
            <a:xfrm>
              <a:off x="3600078" y="2391093"/>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8A1747A3-9C1B-45DF-AFD4-2CDCAE74B5A6}"/>
                </a:ext>
              </a:extLst>
            </p:cNvPr>
            <p:cNvSpPr/>
            <p:nvPr/>
          </p:nvSpPr>
          <p:spPr>
            <a:xfrm>
              <a:off x="4203492" y="303061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D7C46B05-4C55-49D7-9ECE-66E60B74489E}"/>
                </a:ext>
              </a:extLst>
            </p:cNvPr>
            <p:cNvSpPr/>
            <p:nvPr/>
          </p:nvSpPr>
          <p:spPr>
            <a:xfrm>
              <a:off x="3208001" y="3009193"/>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椭圆 38">
              <a:extLst>
                <a:ext uri="{FF2B5EF4-FFF2-40B4-BE49-F238E27FC236}">
                  <a16:creationId xmlns:a16="http://schemas.microsoft.com/office/drawing/2014/main" id="{E8D57154-9B88-4D9C-AB8D-A356A4011445}"/>
                </a:ext>
              </a:extLst>
            </p:cNvPr>
            <p:cNvSpPr/>
            <p:nvPr/>
          </p:nvSpPr>
          <p:spPr>
            <a:xfrm>
              <a:off x="2308865" y="3004085"/>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椭圆 39">
              <a:extLst>
                <a:ext uri="{FF2B5EF4-FFF2-40B4-BE49-F238E27FC236}">
                  <a16:creationId xmlns:a16="http://schemas.microsoft.com/office/drawing/2014/main" id="{48816537-318E-4584-B9D7-E5B04C4F0D1A}"/>
                </a:ext>
              </a:extLst>
            </p:cNvPr>
            <p:cNvSpPr/>
            <p:nvPr/>
          </p:nvSpPr>
          <p:spPr>
            <a:xfrm>
              <a:off x="1546274" y="3004085"/>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椭圆 40">
              <a:extLst>
                <a:ext uri="{FF2B5EF4-FFF2-40B4-BE49-F238E27FC236}">
                  <a16:creationId xmlns:a16="http://schemas.microsoft.com/office/drawing/2014/main" id="{CA1588DB-B302-4A74-9536-A2C8196605DE}"/>
                </a:ext>
              </a:extLst>
            </p:cNvPr>
            <p:cNvSpPr/>
            <p:nvPr/>
          </p:nvSpPr>
          <p:spPr>
            <a:xfrm>
              <a:off x="597176" y="237560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530C3D2C-CCFA-4DE9-949B-36D5B9FAC052}"/>
                    </a:ext>
                  </a:extLst>
                </p:cNvPr>
                <p:cNvSpPr txBox="1"/>
                <p:nvPr/>
              </p:nvSpPr>
              <p:spPr>
                <a:xfrm>
                  <a:off x="280011" y="1917386"/>
                  <a:ext cx="4186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𝒑</m:t>
                        </m:r>
                      </m:oMath>
                    </m:oMathPara>
                  </a14:m>
                  <a:endParaRPr lang="en-US" sz="2400" b="1" dirty="0"/>
                </a:p>
              </p:txBody>
            </p:sp>
          </mc:Choice>
          <mc:Fallback xmlns="">
            <p:sp>
              <p:nvSpPr>
                <p:cNvPr id="62" name="文本框 61">
                  <a:extLst>
                    <a:ext uri="{FF2B5EF4-FFF2-40B4-BE49-F238E27FC236}">
                      <a16:creationId xmlns:a16="http://schemas.microsoft.com/office/drawing/2014/main" id="{04C5C16B-BE93-460B-95DE-C50516CF597D}"/>
                    </a:ext>
                  </a:extLst>
                </p:cNvPr>
                <p:cNvSpPr txBox="1">
                  <a:spLocks noRot="1" noChangeAspect="1" noMove="1" noResize="1" noEditPoints="1" noAdjustHandles="1" noChangeArrowheads="1" noChangeShapeType="1" noTextEdit="1"/>
                </p:cNvSpPr>
                <p:nvPr/>
              </p:nvSpPr>
              <p:spPr>
                <a:xfrm>
                  <a:off x="280011" y="1917386"/>
                  <a:ext cx="418639" cy="461665"/>
                </a:xfrm>
                <a:prstGeom prst="rect">
                  <a:avLst/>
                </a:prstGeom>
                <a:blipFill>
                  <a:blip r:embed="rId29"/>
                  <a:stretch>
                    <a:fillRect b="-10526"/>
                  </a:stretch>
                </a:blipFill>
              </p:spPr>
              <p:txBody>
                <a:bodyPr/>
                <a:lstStyle/>
                <a:p>
                  <a:r>
                    <a:rPr lang="en-US">
                      <a:noFill/>
                    </a:rPr>
                    <a:t> </a:t>
                  </a:r>
                </a:p>
              </p:txBody>
            </p:sp>
          </mc:Fallback>
        </mc:AlternateContent>
      </p:grpSp>
      <p:pic>
        <p:nvPicPr>
          <p:cNvPr id="64" name="图片 63">
            <a:extLst>
              <a:ext uri="{FF2B5EF4-FFF2-40B4-BE49-F238E27FC236}">
                <a16:creationId xmlns:a16="http://schemas.microsoft.com/office/drawing/2014/main" id="{FB5D86D3-CD57-4716-B34C-C1D8907F1093}"/>
              </a:ext>
            </a:extLst>
          </p:cNvPr>
          <p:cNvPicPr>
            <a:picLocks noChangeAspect="1"/>
          </p:cNvPicPr>
          <p:nvPr/>
        </p:nvPicPr>
        <p:blipFill>
          <a:blip r:embed="rId30"/>
          <a:stretch>
            <a:fillRect/>
          </a:stretch>
        </p:blipFill>
        <p:spPr>
          <a:xfrm>
            <a:off x="3977097" y="5112228"/>
            <a:ext cx="3705274" cy="1427946"/>
          </a:xfrm>
          <a:prstGeom prst="rect">
            <a:avLst/>
          </a:prstGeom>
        </p:spPr>
      </p:pic>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F544622A-FC80-4F16-8002-75D61A955129}"/>
                  </a:ext>
                </a:extLst>
              </p:cNvPr>
              <p:cNvSpPr/>
              <p:nvPr/>
            </p:nvSpPr>
            <p:spPr>
              <a:xfrm>
                <a:off x="1480945" y="4325835"/>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argmax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68" name="矩形 67">
                <a:extLst>
                  <a:ext uri="{FF2B5EF4-FFF2-40B4-BE49-F238E27FC236}">
                    <a16:creationId xmlns:a16="http://schemas.microsoft.com/office/drawing/2014/main" id="{F544622A-FC80-4F16-8002-75D61A955129}"/>
                  </a:ext>
                </a:extLst>
              </p:cNvPr>
              <p:cNvSpPr>
                <a:spLocks noRot="1" noChangeAspect="1" noMove="1" noResize="1" noEditPoints="1" noAdjustHandles="1" noChangeArrowheads="1" noChangeShapeType="1" noTextEdit="1"/>
              </p:cNvSpPr>
              <p:nvPr/>
            </p:nvSpPr>
            <p:spPr>
              <a:xfrm>
                <a:off x="1480945" y="4325835"/>
                <a:ext cx="9428178" cy="461665"/>
              </a:xfrm>
              <a:prstGeom prst="rect">
                <a:avLst/>
              </a:prstGeom>
              <a:blipFill>
                <a:blip r:embed="rId31"/>
                <a:stretch>
                  <a:fillRect b="-18667"/>
                </a:stretch>
              </a:blipFill>
            </p:spPr>
            <p:txBody>
              <a:bodyPr/>
              <a:lstStyle/>
              <a:p>
                <a:r>
                  <a:rPr lang="en-US">
                    <a:noFill/>
                  </a:rPr>
                  <a:t> </a:t>
                </a:r>
              </a:p>
            </p:txBody>
          </p:sp>
        </mc:Fallback>
      </mc:AlternateContent>
      <p:cxnSp>
        <p:nvCxnSpPr>
          <p:cNvPr id="69" name="直接箭头连接符 68">
            <a:extLst>
              <a:ext uri="{FF2B5EF4-FFF2-40B4-BE49-F238E27FC236}">
                <a16:creationId xmlns:a16="http://schemas.microsoft.com/office/drawing/2014/main" id="{BCF821EB-15A7-4447-B99C-F09B1FD73A2A}"/>
              </a:ext>
            </a:extLst>
          </p:cNvPr>
          <p:cNvCxnSpPr>
            <a:cxnSpLocks/>
          </p:cNvCxnSpPr>
          <p:nvPr/>
        </p:nvCxnSpPr>
        <p:spPr>
          <a:xfrm flipV="1">
            <a:off x="1306030" y="2894183"/>
            <a:ext cx="438998" cy="431406"/>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B3696602-2F79-4D6A-910C-8E06D1180FC2}"/>
              </a:ext>
            </a:extLst>
          </p:cNvPr>
          <p:cNvSpPr txBox="1"/>
          <p:nvPr/>
        </p:nvSpPr>
        <p:spPr>
          <a:xfrm>
            <a:off x="177798" y="3204993"/>
            <a:ext cx="2000250" cy="646331"/>
          </a:xfrm>
          <a:prstGeom prst="rect">
            <a:avLst/>
          </a:prstGeom>
          <a:noFill/>
        </p:spPr>
        <p:txBody>
          <a:bodyPr wrap="square" rtlCol="0">
            <a:spAutoFit/>
          </a:bodyPr>
          <a:lstStyle/>
          <a:p>
            <a:r>
              <a:rPr lang="en-US" dirty="0"/>
              <a:t>Landmark measurement</a:t>
            </a:r>
          </a:p>
        </p:txBody>
      </p:sp>
      <p:sp>
        <p:nvSpPr>
          <p:cNvPr id="71" name="文本框 70">
            <a:extLst>
              <a:ext uri="{FF2B5EF4-FFF2-40B4-BE49-F238E27FC236}">
                <a16:creationId xmlns:a16="http://schemas.microsoft.com/office/drawing/2014/main" id="{81655B9B-CB29-4AAC-81C4-D83C438097C8}"/>
              </a:ext>
            </a:extLst>
          </p:cNvPr>
          <p:cNvSpPr txBox="1"/>
          <p:nvPr/>
        </p:nvSpPr>
        <p:spPr>
          <a:xfrm>
            <a:off x="920110" y="1151627"/>
            <a:ext cx="3826795" cy="369332"/>
          </a:xfrm>
          <a:prstGeom prst="rect">
            <a:avLst/>
          </a:prstGeom>
          <a:noFill/>
        </p:spPr>
        <p:txBody>
          <a:bodyPr wrap="square" rtlCol="0">
            <a:spAutoFit/>
          </a:bodyPr>
          <a:lstStyle/>
          <a:p>
            <a:r>
              <a:rPr lang="en-US" dirty="0"/>
              <a:t>Odometry measurement </a:t>
            </a:r>
          </a:p>
        </p:txBody>
      </p:sp>
      <p:cxnSp>
        <p:nvCxnSpPr>
          <p:cNvPr id="72" name="直接箭头连接符 71">
            <a:extLst>
              <a:ext uri="{FF2B5EF4-FFF2-40B4-BE49-F238E27FC236}">
                <a16:creationId xmlns:a16="http://schemas.microsoft.com/office/drawing/2014/main" id="{7538DCDF-B33A-436B-8851-5E3182BA0C61}"/>
              </a:ext>
            </a:extLst>
          </p:cNvPr>
          <p:cNvCxnSpPr>
            <a:cxnSpLocks/>
          </p:cNvCxnSpPr>
          <p:nvPr/>
        </p:nvCxnSpPr>
        <p:spPr>
          <a:xfrm>
            <a:off x="1650414" y="1418366"/>
            <a:ext cx="356205" cy="628879"/>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4384A5A9-04D4-490D-831F-A60479EB95DD}"/>
                  </a:ext>
                </a:extLst>
              </p:cNvPr>
              <p:cNvSpPr/>
              <p:nvPr/>
            </p:nvSpPr>
            <p:spPr>
              <a:xfrm>
                <a:off x="6029754" y="892564"/>
                <a:ext cx="4150881" cy="3108543"/>
              </a:xfrm>
              <a:prstGeom prst="rect">
                <a:avLst/>
              </a:prstGeom>
            </p:spPr>
            <p:txBody>
              <a:bodyPr wrap="square">
                <a:spAutoFit/>
              </a:bodyPr>
              <a:lstStyle/>
              <a:p>
                <a:r>
                  <a:rPr lang="en-US" sz="2800" b="1" i="1" dirty="0"/>
                  <a:t>variable nodes</a:t>
                </a:r>
              </a:p>
              <a:p>
                <a:r>
                  <a:rPr lang="en-US" sz="2800" dirty="0"/>
                  <a:t>(</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b="0" i="1" smtClean="0">
                            <a:latin typeface="Cambria Math" panose="02040503050406030204" pitchFamily="18" charset="0"/>
                          </a:rPr>
                          <m:t>𝑁</m:t>
                        </m:r>
                      </m:sub>
                    </m:sSub>
                  </m:oMath>
                </a14:m>
                <a:r>
                  <a:rPr lang="en-US" sz="2800" dirty="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𝑙</m:t>
                        </m:r>
                      </m:e>
                      <m:sub>
                        <m:r>
                          <a:rPr lang="en-US" altLang="zh-CN" sz="2800" b="0" i="1" smtClean="0">
                            <a:latin typeface="Cambria Math" panose="02040503050406030204" pitchFamily="18" charset="0"/>
                          </a:rPr>
                          <m:t>𝑀</m:t>
                        </m:r>
                      </m:sub>
                    </m:sSub>
                  </m:oMath>
                </a14:m>
                <a:r>
                  <a:rPr lang="en-US" sz="2800" dirty="0"/>
                  <a:t>)</a:t>
                </a:r>
              </a:p>
              <a:p>
                <a:endParaRPr lang="en-US" sz="2800" b="1" i="1" dirty="0"/>
              </a:p>
              <a:p>
                <a:r>
                  <a:rPr lang="en-US" sz="2800" b="1" i="1" dirty="0"/>
                  <a:t>factor nodes</a:t>
                </a:r>
                <a:endParaRPr lang="en-US" altLang="zh-CN" sz="2800" b="1" i="1" dirty="0"/>
              </a:p>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𝑃</m:t>
                      </m:r>
                      <m:d>
                        <m:dPr>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𝑢</m:t>
                              </m:r>
                            </m:e>
                            <m:sub>
                              <m:r>
                                <a:rPr lang="en-US" altLang="zh-CN" sz="2800" i="1">
                                  <a:latin typeface="Cambria Math" panose="02040503050406030204" pitchFamily="18" charset="0"/>
                                </a:rPr>
                                <m:t>0</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oMath>
                  </m:oMathPara>
                </a14:m>
                <a:endParaRPr lang="en-US" altLang="zh-CN" sz="2800" dirty="0"/>
              </a:p>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𝑃</m:t>
                      </m:r>
                      <m:d>
                        <m:dPr>
                          <m:endChr m:val="|"/>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𝑚</m:t>
                              </m:r>
                            </m:e>
                            <m:sub>
                              <m:r>
                                <a:rPr lang="en-US" altLang="zh-CN" sz="2800" i="1">
                                  <a:latin typeface="Cambria Math" panose="02040503050406030204" pitchFamily="18" charset="0"/>
                                </a:rPr>
                                <m:t>0</m:t>
                              </m:r>
                            </m:sub>
                          </m:sSub>
                        </m:e>
                      </m:d>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𝑥</m:t>
                          </m:r>
                        </m:e>
                        <m:sub>
                          <m:r>
                            <a:rPr lang="en-US" altLang="zh-CN" sz="2800" i="1">
                              <a:latin typeface="Cambria Math" panose="02040503050406030204" pitchFamily="18" charset="0"/>
                            </a:rPr>
                            <m:t>0</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𝑙</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oMath>
                  </m:oMathPara>
                </a14:m>
                <a:endParaRPr lang="en-US" sz="2800" dirty="0"/>
              </a:p>
              <a:p>
                <a:r>
                  <a:rPr lang="en-US" sz="2800" dirty="0"/>
                  <a:t>		…</a:t>
                </a:r>
              </a:p>
            </p:txBody>
          </p:sp>
        </mc:Choice>
        <mc:Fallback xmlns="">
          <p:sp>
            <p:nvSpPr>
              <p:cNvPr id="75" name="矩形 74">
                <a:extLst>
                  <a:ext uri="{FF2B5EF4-FFF2-40B4-BE49-F238E27FC236}">
                    <a16:creationId xmlns:a16="http://schemas.microsoft.com/office/drawing/2014/main" id="{4384A5A9-04D4-490D-831F-A60479EB95DD}"/>
                  </a:ext>
                </a:extLst>
              </p:cNvPr>
              <p:cNvSpPr>
                <a:spLocks noRot="1" noChangeAspect="1" noMove="1" noResize="1" noEditPoints="1" noAdjustHandles="1" noChangeArrowheads="1" noChangeShapeType="1" noTextEdit="1"/>
              </p:cNvSpPr>
              <p:nvPr/>
            </p:nvSpPr>
            <p:spPr>
              <a:xfrm>
                <a:off x="6029754" y="892564"/>
                <a:ext cx="4150881" cy="3108543"/>
              </a:xfrm>
              <a:prstGeom prst="rect">
                <a:avLst/>
              </a:prstGeom>
              <a:blipFill>
                <a:blip r:embed="rId32"/>
                <a:stretch>
                  <a:fillRect l="-2937" t="-1765" b="-4706"/>
                </a:stretch>
              </a:blipFill>
            </p:spPr>
            <p:txBody>
              <a:bodyPr/>
              <a:lstStyle/>
              <a:p>
                <a:r>
                  <a:rPr lang="en-US">
                    <a:noFill/>
                  </a:rPr>
                  <a:t> </a:t>
                </a:r>
              </a:p>
            </p:txBody>
          </p:sp>
        </mc:Fallback>
      </mc:AlternateContent>
    </p:spTree>
    <p:extLst>
      <p:ext uri="{BB962C8B-B14F-4D97-AF65-F5344CB8AC3E}">
        <p14:creationId xmlns:p14="http://schemas.microsoft.com/office/powerpoint/2010/main" val="246299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ppt_x"/>
                                          </p:val>
                                        </p:tav>
                                        <p:tav tm="100000">
                                          <p:val>
                                            <p:strVal val="#ppt_x"/>
                                          </p:val>
                                        </p:tav>
                                      </p:tavLst>
                                    </p:anim>
                                    <p:anim calcmode="lin" valueType="num">
                                      <p:cBhvr additive="base">
                                        <p:cTn id="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9C3E5-214A-4FBD-B710-86388E711C65}"/>
              </a:ext>
            </a:extLst>
          </p:cNvPr>
          <p:cNvSpPr>
            <a:spLocks noGrp="1"/>
          </p:cNvSpPr>
          <p:nvPr>
            <p:ph type="title"/>
          </p:nvPr>
        </p:nvSpPr>
        <p:spPr>
          <a:xfrm>
            <a:off x="488444" y="-263243"/>
            <a:ext cx="10515600" cy="1325563"/>
          </a:xfrm>
        </p:spPr>
        <p:txBody>
          <a:bodyPr/>
          <a:lstStyle/>
          <a:p>
            <a:r>
              <a:rPr lang="en-US" dirty="0"/>
              <a:t>Nonlinear Least-Squares</a:t>
            </a:r>
          </a:p>
        </p:txBody>
      </p:sp>
      <p:grpSp>
        <p:nvGrpSpPr>
          <p:cNvPr id="4" name="组合 3">
            <a:extLst>
              <a:ext uri="{FF2B5EF4-FFF2-40B4-BE49-F238E27FC236}">
                <a16:creationId xmlns:a16="http://schemas.microsoft.com/office/drawing/2014/main" id="{6EE3EB7E-1E42-4D78-805D-B5AB18BD0E4B}"/>
              </a:ext>
            </a:extLst>
          </p:cNvPr>
          <p:cNvGrpSpPr/>
          <p:nvPr/>
        </p:nvGrpSpPr>
        <p:grpSpPr>
          <a:xfrm>
            <a:off x="1187956" y="678143"/>
            <a:ext cx="3729983" cy="2238272"/>
            <a:chOff x="1333083" y="1898071"/>
            <a:chExt cx="4480590" cy="2802728"/>
          </a:xfrm>
        </p:grpSpPr>
        <p:grpSp>
          <p:nvGrpSpPr>
            <p:cNvPr id="5" name="组合 4">
              <a:extLst>
                <a:ext uri="{FF2B5EF4-FFF2-40B4-BE49-F238E27FC236}">
                  <a16:creationId xmlns:a16="http://schemas.microsoft.com/office/drawing/2014/main" id="{EB52EB19-0F60-4FFD-8BA7-B20B77D6C102}"/>
                </a:ext>
              </a:extLst>
            </p:cNvPr>
            <p:cNvGrpSpPr/>
            <p:nvPr/>
          </p:nvGrpSpPr>
          <p:grpSpPr>
            <a:xfrm>
              <a:off x="1333083" y="2245466"/>
              <a:ext cx="4480590" cy="2455333"/>
              <a:chOff x="280011" y="1783720"/>
              <a:chExt cx="4480590" cy="2455333"/>
            </a:xfrm>
          </p:grpSpPr>
          <p:grpSp>
            <p:nvGrpSpPr>
              <p:cNvPr id="8" name="组合 7">
                <a:extLst>
                  <a:ext uri="{FF2B5EF4-FFF2-40B4-BE49-F238E27FC236}">
                    <a16:creationId xmlns:a16="http://schemas.microsoft.com/office/drawing/2014/main" id="{6F810C1A-08E9-4EB5-A42A-5E9A73A563DF}"/>
                  </a:ext>
                </a:extLst>
              </p:cNvPr>
              <p:cNvGrpSpPr/>
              <p:nvPr/>
            </p:nvGrpSpPr>
            <p:grpSpPr>
              <a:xfrm>
                <a:off x="959517" y="1783720"/>
                <a:ext cx="3801084" cy="2455333"/>
                <a:chOff x="730395" y="1690688"/>
                <a:chExt cx="4843065" cy="3128407"/>
              </a:xfrm>
            </p:grpSpPr>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5BE288-D4DE-45A3-ACC0-49C4EA3C5862}"/>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6C26BE1-7777-452F-8923-4879AF479347}"/>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7BA80845-49BC-4FF2-86D5-54A1D1D304A4}"/>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FCBFDFF-DF37-4468-8D32-70ADDAE531B3}"/>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841FDDE-EA9B-4D0C-AF4A-C1EBAFE82494}"/>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5E84548C-6B39-4C60-B6A9-2B3FE42B3B55}"/>
                        </a:ext>
                      </a:extLst>
                    </p:cNvPr>
                    <p:cNvSpPr txBox="1"/>
                    <p:nvPr/>
                  </p:nvSpPr>
                  <p:spPr>
                    <a:xfrm>
                      <a:off x="1831183" y="1836283"/>
                      <a:ext cx="533400"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4" name="文本框 23">
                      <a:extLst>
                        <a:ext uri="{FF2B5EF4-FFF2-40B4-BE49-F238E27FC236}">
                          <a16:creationId xmlns:a16="http://schemas.microsoft.com/office/drawing/2014/main" id="{5E84548C-6B39-4C60-B6A9-2B3FE42B3B55}"/>
                        </a:ext>
                      </a:extLst>
                    </p:cNvPr>
                    <p:cNvSpPr txBox="1">
                      <a:spLocks noRot="1" noChangeAspect="1" noMove="1" noResize="1" noEditPoints="1" noAdjustHandles="1" noChangeArrowheads="1" noChangeShapeType="1" noTextEdit="1"/>
                    </p:cNvSpPr>
                    <p:nvPr/>
                  </p:nvSpPr>
                  <p:spPr>
                    <a:xfrm>
                      <a:off x="1831183" y="1836283"/>
                      <a:ext cx="533400" cy="588220"/>
                    </a:xfrm>
                    <a:prstGeom prst="rect">
                      <a:avLst/>
                    </a:prstGeom>
                    <a:blipFill>
                      <a:blip r:embed="rId11"/>
                      <a:stretch>
                        <a:fillRect r="-43860"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752E3A1-92A4-4C5D-A3C5-BB48C72E79AE}"/>
                        </a:ext>
                      </a:extLst>
                    </p:cNvPr>
                    <p:cNvSpPr txBox="1"/>
                    <p:nvPr/>
                  </p:nvSpPr>
                  <p:spPr>
                    <a:xfrm>
                      <a:off x="3878967" y="1897746"/>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5" name="文本框 24">
                      <a:extLst>
                        <a:ext uri="{FF2B5EF4-FFF2-40B4-BE49-F238E27FC236}">
                          <a16:creationId xmlns:a16="http://schemas.microsoft.com/office/drawing/2014/main" id="{B752E3A1-92A4-4C5D-A3C5-BB48C72E79AE}"/>
                        </a:ext>
                      </a:extLst>
                    </p:cNvPr>
                    <p:cNvSpPr txBox="1">
                      <a:spLocks noRot="1" noChangeAspect="1" noMove="1" noResize="1" noEditPoints="1" noAdjustHandles="1" noChangeArrowheads="1" noChangeShapeType="1" noTextEdit="1"/>
                    </p:cNvSpPr>
                    <p:nvPr/>
                  </p:nvSpPr>
                  <p:spPr>
                    <a:xfrm>
                      <a:off x="3878967" y="1897746"/>
                      <a:ext cx="533399" cy="588220"/>
                    </a:xfrm>
                    <a:prstGeom prst="rect">
                      <a:avLst/>
                    </a:prstGeom>
                    <a:blipFill>
                      <a:blip r:embed="rId12"/>
                      <a:stretch>
                        <a:fillRect r="-43860"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7771E8B-707C-455D-8FF0-B97288F5DFAB}"/>
                        </a:ext>
                      </a:extLst>
                    </p:cNvPr>
                    <p:cNvSpPr txBox="1"/>
                    <p:nvPr/>
                  </p:nvSpPr>
                  <p:spPr>
                    <a:xfrm>
                      <a:off x="1023591" y="3321870"/>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6" name="文本框 25">
                      <a:extLst>
                        <a:ext uri="{FF2B5EF4-FFF2-40B4-BE49-F238E27FC236}">
                          <a16:creationId xmlns:a16="http://schemas.microsoft.com/office/drawing/2014/main" id="{97771E8B-707C-455D-8FF0-B97288F5DFAB}"/>
                        </a:ext>
                      </a:extLst>
                    </p:cNvPr>
                    <p:cNvSpPr txBox="1">
                      <a:spLocks noRot="1" noChangeAspect="1" noMove="1" noResize="1" noEditPoints="1" noAdjustHandles="1" noChangeArrowheads="1" noChangeShapeType="1" noTextEdit="1"/>
                    </p:cNvSpPr>
                    <p:nvPr/>
                  </p:nvSpPr>
                  <p:spPr>
                    <a:xfrm>
                      <a:off x="1023591" y="3321870"/>
                      <a:ext cx="533399" cy="588220"/>
                    </a:xfrm>
                    <a:prstGeom prst="rect">
                      <a:avLst/>
                    </a:prstGeom>
                    <a:blipFill>
                      <a:blip r:embed="rId13"/>
                      <a:stretch>
                        <a:fillRect r="-68421"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6A3EB15-A653-4785-8327-3C8CA8F3D224}"/>
                        </a:ext>
                      </a:extLst>
                    </p:cNvPr>
                    <p:cNvSpPr txBox="1"/>
                    <p:nvPr/>
                  </p:nvSpPr>
                  <p:spPr>
                    <a:xfrm>
                      <a:off x="2588700" y="3255071"/>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7" name="文本框 26">
                      <a:extLst>
                        <a:ext uri="{FF2B5EF4-FFF2-40B4-BE49-F238E27FC236}">
                          <a16:creationId xmlns:a16="http://schemas.microsoft.com/office/drawing/2014/main" id="{26A3EB15-A653-4785-8327-3C8CA8F3D224}"/>
                        </a:ext>
                      </a:extLst>
                    </p:cNvPr>
                    <p:cNvSpPr txBox="1">
                      <a:spLocks noRot="1" noChangeAspect="1" noMove="1" noResize="1" noEditPoints="1" noAdjustHandles="1" noChangeArrowheads="1" noChangeShapeType="1" noTextEdit="1"/>
                    </p:cNvSpPr>
                    <p:nvPr/>
                  </p:nvSpPr>
                  <p:spPr>
                    <a:xfrm>
                      <a:off x="2588700" y="3255071"/>
                      <a:ext cx="533399" cy="588220"/>
                    </a:xfrm>
                    <a:prstGeom prst="rect">
                      <a:avLst/>
                    </a:prstGeom>
                    <a:blipFill>
                      <a:blip r:embed="rId14"/>
                      <a:stretch>
                        <a:fillRect r="-68421"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0FC834B4-F2AF-4753-949C-9CACF1D35EE9}"/>
                        </a:ext>
                      </a:extLst>
                    </p:cNvPr>
                    <p:cNvSpPr txBox="1"/>
                    <p:nvPr/>
                  </p:nvSpPr>
                  <p:spPr>
                    <a:xfrm>
                      <a:off x="3681411" y="2957987"/>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28" name="文本框 27">
                      <a:extLst>
                        <a:ext uri="{FF2B5EF4-FFF2-40B4-BE49-F238E27FC236}">
                          <a16:creationId xmlns:a16="http://schemas.microsoft.com/office/drawing/2014/main" id="{0FC834B4-F2AF-4753-949C-9CACF1D35EE9}"/>
                        </a:ext>
                      </a:extLst>
                    </p:cNvPr>
                    <p:cNvSpPr txBox="1">
                      <a:spLocks noRot="1" noChangeAspect="1" noMove="1" noResize="1" noEditPoints="1" noAdjustHandles="1" noChangeArrowheads="1" noChangeShapeType="1" noTextEdit="1"/>
                    </p:cNvSpPr>
                    <p:nvPr/>
                  </p:nvSpPr>
                  <p:spPr>
                    <a:xfrm>
                      <a:off x="3681411" y="2957987"/>
                      <a:ext cx="533399" cy="588220"/>
                    </a:xfrm>
                    <a:prstGeom prst="rect">
                      <a:avLst/>
                    </a:prstGeom>
                    <a:blipFill>
                      <a:blip r:embed="rId15"/>
                      <a:stretch>
                        <a:fillRect r="-68421"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49531CBF-22A0-489C-A3F6-88A27E5F7182}"/>
                        </a:ext>
                      </a:extLst>
                    </p:cNvPr>
                    <p:cNvSpPr txBox="1"/>
                    <p:nvPr/>
                  </p:nvSpPr>
                  <p:spPr>
                    <a:xfrm>
                      <a:off x="5040061" y="3048224"/>
                      <a:ext cx="533399" cy="588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29" name="文本框 28">
                      <a:extLst>
                        <a:ext uri="{FF2B5EF4-FFF2-40B4-BE49-F238E27FC236}">
                          <a16:creationId xmlns:a16="http://schemas.microsoft.com/office/drawing/2014/main" id="{49531CBF-22A0-489C-A3F6-88A27E5F7182}"/>
                        </a:ext>
                      </a:extLst>
                    </p:cNvPr>
                    <p:cNvSpPr txBox="1">
                      <a:spLocks noRot="1" noChangeAspect="1" noMove="1" noResize="1" noEditPoints="1" noAdjustHandles="1" noChangeArrowheads="1" noChangeShapeType="1" noTextEdit="1"/>
                    </p:cNvSpPr>
                    <p:nvPr/>
                  </p:nvSpPr>
                  <p:spPr>
                    <a:xfrm>
                      <a:off x="5040061" y="3048224"/>
                      <a:ext cx="533399" cy="588220"/>
                    </a:xfrm>
                    <a:prstGeom prst="rect">
                      <a:avLst/>
                    </a:prstGeom>
                    <a:blipFill>
                      <a:blip r:embed="rId16"/>
                      <a:stretch>
                        <a:fillRect r="-68421" b="-27869"/>
                      </a:stretch>
                    </a:blipFill>
                  </p:spPr>
                  <p:txBody>
                    <a:bodyPr/>
                    <a:lstStyle/>
                    <a:p>
                      <a:r>
                        <a:rPr lang="en-US">
                          <a:noFill/>
                        </a:rPr>
                        <a:t> </a:t>
                      </a:r>
                    </a:p>
                  </p:txBody>
                </p:sp>
              </mc:Fallback>
            </mc:AlternateContent>
            <p:sp>
              <p:nvSpPr>
                <p:cNvPr id="30" name="椭圆 29">
                  <a:extLst>
                    <a:ext uri="{FF2B5EF4-FFF2-40B4-BE49-F238E27FC236}">
                      <a16:creationId xmlns:a16="http://schemas.microsoft.com/office/drawing/2014/main" id="{2FE287B0-A61D-4628-A5FC-9570680E671B}"/>
                    </a:ext>
                  </a:extLst>
                </p:cNvPr>
                <p:cNvSpPr/>
                <p:nvPr/>
              </p:nvSpPr>
              <p:spPr>
                <a:xfrm>
                  <a:off x="820630" y="2294242"/>
                  <a:ext cx="461665" cy="461665"/>
                </a:xfrm>
                <a:prstGeom prst="ellipse">
                  <a:avLst/>
                </a:prstGeom>
                <a:solidFill>
                  <a:srgbClr val="0070C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317C14A3-85FC-46AB-AE55-49E37FC7961B}"/>
                    </a:ext>
                  </a:extLst>
                </p:cNvPr>
                <p:cNvSpPr/>
                <p:nvPr/>
              </p:nvSpPr>
              <p:spPr>
                <a:xfrm>
                  <a:off x="2797320" y="2294242"/>
                  <a:ext cx="461665" cy="461665"/>
                </a:xfrm>
                <a:prstGeom prst="ellipse">
                  <a:avLst/>
                </a:prstGeom>
                <a:solidFill>
                  <a:srgbClr val="0070C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3ADABE06-D76E-40A1-A967-3DCD4B37BDFC}"/>
                    </a:ext>
                  </a:extLst>
                </p:cNvPr>
                <p:cNvSpPr/>
                <p:nvPr/>
              </p:nvSpPr>
              <p:spPr>
                <a:xfrm>
                  <a:off x="5093177" y="2294242"/>
                  <a:ext cx="461665" cy="461665"/>
                </a:xfrm>
                <a:prstGeom prst="ellipse">
                  <a:avLst/>
                </a:prstGeom>
                <a:solidFill>
                  <a:srgbClr val="0070C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椭圆 32">
                  <a:extLst>
                    <a:ext uri="{FF2B5EF4-FFF2-40B4-BE49-F238E27FC236}">
                      <a16:creationId xmlns:a16="http://schemas.microsoft.com/office/drawing/2014/main" id="{8620526B-35AA-4056-BF83-ADF0B3B2AFA8}"/>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95928FCA-C2BF-46CE-9093-51AF5C703070}"/>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直接箭头连接符 34">
                  <a:extLst>
                    <a:ext uri="{FF2B5EF4-FFF2-40B4-BE49-F238E27FC236}">
                      <a16:creationId xmlns:a16="http://schemas.microsoft.com/office/drawing/2014/main" id="{6DF9FFD9-E2FC-4016-A366-CE7BC6FC2705}"/>
                    </a:ext>
                  </a:extLst>
                </p:cNvPr>
                <p:cNvCxnSpPr>
                  <a:cxnSpLocks/>
                  <a:stCxn id="31" idx="6"/>
                  <a:endCxn id="32" idx="2"/>
                </p:cNvCxnSpPr>
                <p:nvPr/>
              </p:nvCxnSpPr>
              <p:spPr>
                <a:xfrm>
                  <a:off x="3258985" y="2525075"/>
                  <a:ext cx="183419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20837E6-4D7A-4EFD-8F7D-1A9EA6E8A39B}"/>
                    </a:ext>
                  </a:extLst>
                </p:cNvPr>
                <p:cNvCxnSpPr>
                  <a:cxnSpLocks/>
                  <a:stCxn id="30" idx="5"/>
                  <a:endCxn id="33" idx="1"/>
                </p:cNvCxnSpPr>
                <p:nvPr/>
              </p:nvCxnSpPr>
              <p:spPr>
                <a:xfrm>
                  <a:off x="1214686" y="2688298"/>
                  <a:ext cx="687119"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0D28A70-C606-468F-841E-22304D2BFA14}"/>
                    </a:ext>
                  </a:extLst>
                </p:cNvPr>
                <p:cNvCxnSpPr>
                  <a:cxnSpLocks/>
                  <a:stCxn id="31" idx="3"/>
                  <a:endCxn id="33" idx="7"/>
                </p:cNvCxnSpPr>
                <p:nvPr/>
              </p:nvCxnSpPr>
              <p:spPr>
                <a:xfrm flipH="1">
                  <a:off x="2228252" y="2688298"/>
                  <a:ext cx="636677"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85D40319-F567-43D6-9CF7-E4148B3A96AC}"/>
                    </a:ext>
                  </a:extLst>
                </p:cNvPr>
                <p:cNvCxnSpPr>
                  <a:cxnSpLocks/>
                  <a:stCxn id="31" idx="5"/>
                  <a:endCxn id="34" idx="1"/>
                </p:cNvCxnSpPr>
                <p:nvPr/>
              </p:nvCxnSpPr>
              <p:spPr>
                <a:xfrm>
                  <a:off x="3191376" y="2688298"/>
                  <a:ext cx="980071" cy="1275076"/>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FDC98BE-2724-42CE-A74C-68E3ED3CAAAA}"/>
                    </a:ext>
                  </a:extLst>
                </p:cNvPr>
                <p:cNvCxnSpPr>
                  <a:cxnSpLocks/>
                  <a:stCxn id="32" idx="4"/>
                  <a:endCxn id="34" idx="7"/>
                </p:cNvCxnSpPr>
                <p:nvPr/>
              </p:nvCxnSpPr>
              <p:spPr>
                <a:xfrm flipH="1">
                  <a:off x="4497894" y="2755907"/>
                  <a:ext cx="826116" cy="1207467"/>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a16="http://schemas.microsoft.com/office/drawing/2014/main" id="{A73A024D-D9DD-4C09-AAC7-2136E2505262}"/>
                  </a:ext>
                </a:extLst>
              </p:cNvPr>
              <p:cNvCxnSpPr>
                <a:stCxn id="30" idx="6"/>
                <a:endCxn id="31" idx="2"/>
              </p:cNvCxnSpPr>
              <p:nvPr/>
            </p:nvCxnSpPr>
            <p:spPr>
              <a:xfrm>
                <a:off x="1392676" y="2438589"/>
                <a:ext cx="11890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CFF803F-F7A7-4C39-B8D5-E0382A073B58}"/>
                  </a:ext>
                </a:extLst>
              </p:cNvPr>
              <p:cNvCxnSpPr>
                <a:cxnSpLocks/>
                <a:endCxn id="30" idx="2"/>
              </p:cNvCxnSpPr>
              <p:nvPr/>
            </p:nvCxnSpPr>
            <p:spPr>
              <a:xfrm>
                <a:off x="622570" y="2438589"/>
                <a:ext cx="4077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DEE52242-BBA9-4A51-B111-94AB3B1C15FD}"/>
                  </a:ext>
                </a:extLst>
              </p:cNvPr>
              <p:cNvSpPr/>
              <p:nvPr/>
            </p:nvSpPr>
            <p:spPr>
              <a:xfrm>
                <a:off x="1969187" y="237560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椭圆 11">
                <a:extLst>
                  <a:ext uri="{FF2B5EF4-FFF2-40B4-BE49-F238E27FC236}">
                    <a16:creationId xmlns:a16="http://schemas.microsoft.com/office/drawing/2014/main" id="{695DAB43-4F80-4242-9D68-4BCE0A48A361}"/>
                  </a:ext>
                </a:extLst>
              </p:cNvPr>
              <p:cNvSpPr/>
              <p:nvPr/>
            </p:nvSpPr>
            <p:spPr>
              <a:xfrm>
                <a:off x="3600078" y="2391093"/>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椭圆 12">
                <a:extLst>
                  <a:ext uri="{FF2B5EF4-FFF2-40B4-BE49-F238E27FC236}">
                    <a16:creationId xmlns:a16="http://schemas.microsoft.com/office/drawing/2014/main" id="{90F93575-9714-4765-9926-0309FB5FC140}"/>
                  </a:ext>
                </a:extLst>
              </p:cNvPr>
              <p:cNvSpPr/>
              <p:nvPr/>
            </p:nvSpPr>
            <p:spPr>
              <a:xfrm>
                <a:off x="4203492" y="303061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4E9F5F20-A499-4E4A-BC6A-4E559BBE977B}"/>
                  </a:ext>
                </a:extLst>
              </p:cNvPr>
              <p:cNvSpPr/>
              <p:nvPr/>
            </p:nvSpPr>
            <p:spPr>
              <a:xfrm>
                <a:off x="3208001" y="3009193"/>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AD6F1E10-08E9-4E74-87DC-6D5A53870025}"/>
                  </a:ext>
                </a:extLst>
              </p:cNvPr>
              <p:cNvSpPr/>
              <p:nvPr/>
            </p:nvSpPr>
            <p:spPr>
              <a:xfrm>
                <a:off x="2308865" y="3004085"/>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椭圆 15">
                <a:extLst>
                  <a:ext uri="{FF2B5EF4-FFF2-40B4-BE49-F238E27FC236}">
                    <a16:creationId xmlns:a16="http://schemas.microsoft.com/office/drawing/2014/main" id="{6FD8FB06-655E-4FAE-99D5-D65A9BB0CC58}"/>
                  </a:ext>
                </a:extLst>
              </p:cNvPr>
              <p:cNvSpPr/>
              <p:nvPr/>
            </p:nvSpPr>
            <p:spPr>
              <a:xfrm>
                <a:off x="1546274" y="3004085"/>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A183C8AF-FD65-464B-84BA-A1D930903033}"/>
                  </a:ext>
                </a:extLst>
              </p:cNvPr>
              <p:cNvSpPr/>
              <p:nvPr/>
            </p:nvSpPr>
            <p:spPr>
              <a:xfrm>
                <a:off x="597176" y="2375607"/>
                <a:ext cx="125964" cy="1259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7388C76-F1C5-42CA-9AD6-4839B41D0562}"/>
                      </a:ext>
                    </a:extLst>
                  </p:cNvPr>
                  <p:cNvSpPr txBox="1"/>
                  <p:nvPr/>
                </p:nvSpPr>
                <p:spPr>
                  <a:xfrm>
                    <a:off x="280011" y="1917386"/>
                    <a:ext cx="4186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𝒑</m:t>
                          </m:r>
                        </m:oMath>
                      </m:oMathPara>
                    </a14:m>
                    <a:endParaRPr lang="en-US" sz="2400" b="1" dirty="0"/>
                  </a:p>
                </p:txBody>
              </p:sp>
            </mc:Choice>
            <mc:Fallback xmlns="">
              <p:sp>
                <p:nvSpPr>
                  <p:cNvPr id="18" name="文本框 17">
                    <a:extLst>
                      <a:ext uri="{FF2B5EF4-FFF2-40B4-BE49-F238E27FC236}">
                        <a16:creationId xmlns:a16="http://schemas.microsoft.com/office/drawing/2014/main" id="{F7388C76-F1C5-42CA-9AD6-4839B41D0562}"/>
                      </a:ext>
                    </a:extLst>
                  </p:cNvPr>
                  <p:cNvSpPr txBox="1">
                    <a:spLocks noRot="1" noChangeAspect="1" noMove="1" noResize="1" noEditPoints="1" noAdjustHandles="1" noChangeArrowheads="1" noChangeShapeType="1" noTextEdit="1"/>
                  </p:cNvSpPr>
                  <p:nvPr/>
                </p:nvSpPr>
                <p:spPr>
                  <a:xfrm>
                    <a:off x="280011" y="1917386"/>
                    <a:ext cx="418639" cy="461665"/>
                  </a:xfrm>
                  <a:prstGeom prst="rect">
                    <a:avLst/>
                  </a:prstGeom>
                  <a:blipFill>
                    <a:blip r:embed="rId17"/>
                    <a:stretch>
                      <a:fillRect l="-7018" r="-12281" b="-37705"/>
                    </a:stretch>
                  </a:blipFill>
                </p:spPr>
                <p:txBody>
                  <a:bodyPr/>
                  <a:lstStyle/>
                  <a:p>
                    <a:r>
                      <a:rPr lang="en-US">
                        <a:noFill/>
                      </a:rPr>
                      <a:t> </a:t>
                    </a:r>
                  </a:p>
                </p:txBody>
              </p:sp>
            </mc:Fallback>
          </mc:AlternateContent>
        </p:grpSp>
        <p:sp>
          <p:nvSpPr>
            <p:cNvPr id="6" name="任意多边形: 形状 5">
              <a:extLst>
                <a:ext uri="{FF2B5EF4-FFF2-40B4-BE49-F238E27FC236}">
                  <a16:creationId xmlns:a16="http://schemas.microsoft.com/office/drawing/2014/main" id="{28427EE3-9201-4EE0-ADC2-842F4F1962C9}"/>
                </a:ext>
              </a:extLst>
            </p:cNvPr>
            <p:cNvSpPr/>
            <p:nvPr/>
          </p:nvSpPr>
          <p:spPr>
            <a:xfrm>
              <a:off x="2370667" y="2319841"/>
              <a:ext cx="3166533" cy="457226"/>
            </a:xfrm>
            <a:custGeom>
              <a:avLst/>
              <a:gdLst>
                <a:gd name="connsiteX0" fmla="*/ 0 w 3166533"/>
                <a:gd name="connsiteY0" fmla="*/ 440292 h 457226"/>
                <a:gd name="connsiteX1" fmla="*/ 1574800 w 3166533"/>
                <a:gd name="connsiteY1" fmla="*/ 26 h 457226"/>
                <a:gd name="connsiteX2" fmla="*/ 3166533 w 3166533"/>
                <a:gd name="connsiteY2" fmla="*/ 457226 h 457226"/>
              </a:gdLst>
              <a:ahLst/>
              <a:cxnLst>
                <a:cxn ang="0">
                  <a:pos x="connsiteX0" y="connsiteY0"/>
                </a:cxn>
                <a:cxn ang="0">
                  <a:pos x="connsiteX1" y="connsiteY1"/>
                </a:cxn>
                <a:cxn ang="0">
                  <a:pos x="connsiteX2" y="connsiteY2"/>
                </a:cxn>
              </a:cxnLst>
              <a:rect l="l" t="t" r="r" b="b"/>
              <a:pathLst>
                <a:path w="3166533" h="457226">
                  <a:moveTo>
                    <a:pt x="0" y="440292"/>
                  </a:moveTo>
                  <a:cubicBezTo>
                    <a:pt x="523522" y="218748"/>
                    <a:pt x="1047045" y="-2796"/>
                    <a:pt x="1574800" y="26"/>
                  </a:cubicBezTo>
                  <a:cubicBezTo>
                    <a:pt x="2102555" y="2848"/>
                    <a:pt x="2667000" y="347159"/>
                    <a:pt x="3166533" y="45722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86B76D8-9F35-46C2-A75C-397A2943B13C}"/>
                    </a:ext>
                  </a:extLst>
                </p:cNvPr>
                <p:cNvSpPr txBox="1"/>
                <p:nvPr/>
              </p:nvSpPr>
              <p:spPr>
                <a:xfrm>
                  <a:off x="3976164" y="1898071"/>
                  <a:ext cx="4186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𝒄</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 name="文本框 6">
                  <a:extLst>
                    <a:ext uri="{FF2B5EF4-FFF2-40B4-BE49-F238E27FC236}">
                      <a16:creationId xmlns:a16="http://schemas.microsoft.com/office/drawing/2014/main" id="{F86B76D8-9F35-46C2-A75C-397A2943B13C}"/>
                    </a:ext>
                  </a:extLst>
                </p:cNvPr>
                <p:cNvSpPr txBox="1">
                  <a:spLocks noRot="1" noChangeAspect="1" noMove="1" noResize="1" noEditPoints="1" noAdjustHandles="1" noChangeArrowheads="1" noChangeShapeType="1" noTextEdit="1"/>
                </p:cNvSpPr>
                <p:nvPr/>
              </p:nvSpPr>
              <p:spPr>
                <a:xfrm>
                  <a:off x="3976164" y="1898071"/>
                  <a:ext cx="418639" cy="461665"/>
                </a:xfrm>
                <a:prstGeom prst="rect">
                  <a:avLst/>
                </a:prstGeom>
                <a:blipFill>
                  <a:blip r:embed="rId18"/>
                  <a:stretch>
                    <a:fillRect r="-31579" b="-27869"/>
                  </a:stretch>
                </a:blipFill>
              </p:spPr>
              <p:txBody>
                <a:bodyPr/>
                <a:lstStyle/>
                <a:p>
                  <a:r>
                    <a:rPr lang="en-US">
                      <a:noFill/>
                    </a:rPr>
                    <a:t> </a:t>
                  </a:r>
                </a:p>
              </p:txBody>
            </p:sp>
          </mc:Fallback>
        </mc:AlternateContent>
      </p:grpSp>
      <p:pic>
        <p:nvPicPr>
          <p:cNvPr id="41" name="图片 40">
            <a:extLst>
              <a:ext uri="{FF2B5EF4-FFF2-40B4-BE49-F238E27FC236}">
                <a16:creationId xmlns:a16="http://schemas.microsoft.com/office/drawing/2014/main" id="{C63C4BA2-FDC2-4C9F-9C0E-170E255EFD80}"/>
              </a:ext>
            </a:extLst>
          </p:cNvPr>
          <p:cNvPicPr>
            <a:picLocks noChangeAspect="1"/>
          </p:cNvPicPr>
          <p:nvPr/>
        </p:nvPicPr>
        <p:blipFill>
          <a:blip r:embed="rId19"/>
          <a:stretch>
            <a:fillRect/>
          </a:stretch>
        </p:blipFill>
        <p:spPr>
          <a:xfrm>
            <a:off x="1588595" y="3000790"/>
            <a:ext cx="3705274" cy="1427946"/>
          </a:xfrm>
          <a:prstGeom prst="rect">
            <a:avLst/>
          </a:prstGeom>
        </p:spPr>
      </p:pic>
      <p:pic>
        <p:nvPicPr>
          <p:cNvPr id="42" name="图片 41">
            <a:extLst>
              <a:ext uri="{FF2B5EF4-FFF2-40B4-BE49-F238E27FC236}">
                <a16:creationId xmlns:a16="http://schemas.microsoft.com/office/drawing/2014/main" id="{7AA82BF0-3A55-47B1-AE10-18686E82D114}"/>
              </a:ext>
            </a:extLst>
          </p:cNvPr>
          <p:cNvPicPr>
            <a:picLocks noChangeAspect="1"/>
          </p:cNvPicPr>
          <p:nvPr/>
        </p:nvPicPr>
        <p:blipFill>
          <a:blip r:embed="rId20"/>
          <a:stretch>
            <a:fillRect/>
          </a:stretch>
        </p:blipFill>
        <p:spPr>
          <a:xfrm>
            <a:off x="2246773" y="4417492"/>
            <a:ext cx="2343150" cy="533400"/>
          </a:xfrm>
          <a:prstGeom prst="rect">
            <a:avLst/>
          </a:prstGeom>
        </p:spPr>
      </p:pic>
      <p:pic>
        <p:nvPicPr>
          <p:cNvPr id="43" name="图片 42">
            <a:extLst>
              <a:ext uri="{FF2B5EF4-FFF2-40B4-BE49-F238E27FC236}">
                <a16:creationId xmlns:a16="http://schemas.microsoft.com/office/drawing/2014/main" id="{0D9354A9-7D97-494C-9CD4-7A046F7E7A31}"/>
              </a:ext>
            </a:extLst>
          </p:cNvPr>
          <p:cNvPicPr>
            <a:picLocks noChangeAspect="1"/>
          </p:cNvPicPr>
          <p:nvPr/>
        </p:nvPicPr>
        <p:blipFill>
          <a:blip r:embed="rId21"/>
          <a:stretch>
            <a:fillRect/>
          </a:stretch>
        </p:blipFill>
        <p:spPr>
          <a:xfrm>
            <a:off x="1979353" y="4903852"/>
            <a:ext cx="3171825" cy="857250"/>
          </a:xfrm>
          <a:prstGeom prst="rect">
            <a:avLst/>
          </a:prstGeom>
        </p:spPr>
      </p:pic>
      <p:pic>
        <p:nvPicPr>
          <p:cNvPr id="44" name="图片 43">
            <a:extLst>
              <a:ext uri="{FF2B5EF4-FFF2-40B4-BE49-F238E27FC236}">
                <a16:creationId xmlns:a16="http://schemas.microsoft.com/office/drawing/2014/main" id="{6460E70C-191D-4E18-9A12-36E547106DFF}"/>
              </a:ext>
            </a:extLst>
          </p:cNvPr>
          <p:cNvPicPr>
            <a:picLocks noChangeAspect="1"/>
          </p:cNvPicPr>
          <p:nvPr/>
        </p:nvPicPr>
        <p:blipFill>
          <a:blip r:embed="rId22"/>
          <a:stretch>
            <a:fillRect/>
          </a:stretch>
        </p:blipFill>
        <p:spPr>
          <a:xfrm>
            <a:off x="1798371" y="5762625"/>
            <a:ext cx="2552700" cy="1095375"/>
          </a:xfrm>
          <a:prstGeom prst="rect">
            <a:avLst/>
          </a:prstGeom>
        </p:spPr>
      </p:pic>
      <p:sp>
        <p:nvSpPr>
          <p:cNvPr id="45" name="椭圆 44">
            <a:extLst>
              <a:ext uri="{FF2B5EF4-FFF2-40B4-BE49-F238E27FC236}">
                <a16:creationId xmlns:a16="http://schemas.microsoft.com/office/drawing/2014/main" id="{71A7F232-4EA8-46AF-B015-94A43455497F}"/>
              </a:ext>
            </a:extLst>
          </p:cNvPr>
          <p:cNvSpPr/>
          <p:nvPr/>
        </p:nvSpPr>
        <p:spPr>
          <a:xfrm>
            <a:off x="3271691" y="954822"/>
            <a:ext cx="104862" cy="1005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图片 45">
            <a:extLst>
              <a:ext uri="{FF2B5EF4-FFF2-40B4-BE49-F238E27FC236}">
                <a16:creationId xmlns:a16="http://schemas.microsoft.com/office/drawing/2014/main" id="{A86AE8C6-9078-49CB-9593-929BE728497B}"/>
              </a:ext>
            </a:extLst>
          </p:cNvPr>
          <p:cNvPicPr>
            <a:picLocks noChangeAspect="1"/>
          </p:cNvPicPr>
          <p:nvPr/>
        </p:nvPicPr>
        <p:blipFill>
          <a:blip r:embed="rId23"/>
          <a:stretch>
            <a:fillRect/>
          </a:stretch>
        </p:blipFill>
        <p:spPr>
          <a:xfrm>
            <a:off x="6980989" y="196178"/>
            <a:ext cx="3171825" cy="6465643"/>
          </a:xfrm>
          <a:prstGeom prst="rect">
            <a:avLst/>
          </a:prstGeom>
        </p:spPr>
      </p:pic>
      <p:sp>
        <p:nvSpPr>
          <p:cNvPr id="47" name="文本框 46">
            <a:extLst>
              <a:ext uri="{FF2B5EF4-FFF2-40B4-BE49-F238E27FC236}">
                <a16:creationId xmlns:a16="http://schemas.microsoft.com/office/drawing/2014/main" id="{44822DE7-92B0-4C94-BCB4-7057DECB439A}"/>
              </a:ext>
            </a:extLst>
          </p:cNvPr>
          <p:cNvSpPr txBox="1"/>
          <p:nvPr/>
        </p:nvSpPr>
        <p:spPr>
          <a:xfrm>
            <a:off x="2754706" y="5843029"/>
            <a:ext cx="2000250" cy="369332"/>
          </a:xfrm>
          <a:prstGeom prst="rect">
            <a:avLst/>
          </a:prstGeom>
          <a:noFill/>
        </p:spPr>
        <p:txBody>
          <a:bodyPr wrap="square" rtlCol="0">
            <a:spAutoFit/>
          </a:bodyPr>
          <a:lstStyle/>
          <a:p>
            <a:r>
              <a:rPr lang="en-US" b="1" dirty="0"/>
              <a:t>Taylor Expansion</a:t>
            </a:r>
          </a:p>
        </p:txBody>
      </p:sp>
      <p:sp>
        <p:nvSpPr>
          <p:cNvPr id="3" name="文本框 2">
            <a:extLst>
              <a:ext uri="{FF2B5EF4-FFF2-40B4-BE49-F238E27FC236}">
                <a16:creationId xmlns:a16="http://schemas.microsoft.com/office/drawing/2014/main" id="{03FABE48-0CDC-4260-9554-0F5F50DC698F}"/>
              </a:ext>
            </a:extLst>
          </p:cNvPr>
          <p:cNvSpPr txBox="1"/>
          <p:nvPr/>
        </p:nvSpPr>
        <p:spPr>
          <a:xfrm>
            <a:off x="5068758" y="6137502"/>
            <a:ext cx="1912231" cy="646331"/>
          </a:xfrm>
          <a:prstGeom prst="rect">
            <a:avLst/>
          </a:prstGeom>
          <a:noFill/>
        </p:spPr>
        <p:txBody>
          <a:bodyPr wrap="square" rtlCol="0">
            <a:spAutoFit/>
          </a:bodyPr>
          <a:lstStyle/>
          <a:p>
            <a:pPr marL="285750" indent="-285750">
              <a:buFont typeface="Wingdings" panose="05000000000000000000" pitchFamily="2" charset="2"/>
              <a:buChar char="§"/>
            </a:pPr>
            <a:r>
              <a:rPr lang="en-US" b="1" i="1" dirty="0">
                <a:solidFill>
                  <a:srgbClr val="FF0000"/>
                </a:solidFill>
              </a:rPr>
              <a:t>Cholesky</a:t>
            </a:r>
          </a:p>
          <a:p>
            <a:pPr marL="285750" indent="-285750">
              <a:buFont typeface="Wingdings" panose="05000000000000000000" pitchFamily="2" charset="2"/>
              <a:buChar char="§"/>
            </a:pPr>
            <a:r>
              <a:rPr lang="en-US" b="1" i="1" dirty="0">
                <a:solidFill>
                  <a:srgbClr val="FF0000"/>
                </a:solidFill>
              </a:rPr>
              <a:t>QR</a:t>
            </a:r>
          </a:p>
        </p:txBody>
      </p:sp>
      <p:sp>
        <p:nvSpPr>
          <p:cNvPr id="40" name="箭头: 右 39">
            <a:extLst>
              <a:ext uri="{FF2B5EF4-FFF2-40B4-BE49-F238E27FC236}">
                <a16:creationId xmlns:a16="http://schemas.microsoft.com/office/drawing/2014/main" id="{B9BA33A3-4D6F-4AF2-82D1-E77468ABF428}"/>
              </a:ext>
            </a:extLst>
          </p:cNvPr>
          <p:cNvSpPr/>
          <p:nvPr/>
        </p:nvSpPr>
        <p:spPr>
          <a:xfrm>
            <a:off x="4403054" y="6336189"/>
            <a:ext cx="499326" cy="1989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69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29">
            <a:extLst>
              <a:ext uri="{FF2B5EF4-FFF2-40B4-BE49-F238E27FC236}">
                <a16:creationId xmlns:a16="http://schemas.microsoft.com/office/drawing/2014/main" id="{CDA1E6A9-F6A0-43A2-97F7-E497597904E9}"/>
              </a:ext>
            </a:extLst>
          </p:cNvPr>
          <p:cNvPicPr>
            <a:picLocks noChangeAspect="1"/>
          </p:cNvPicPr>
          <p:nvPr/>
        </p:nvPicPr>
        <p:blipFill>
          <a:blip r:embed="rId3"/>
          <a:stretch>
            <a:fillRect/>
          </a:stretch>
        </p:blipFill>
        <p:spPr>
          <a:xfrm>
            <a:off x="690756" y="4854104"/>
            <a:ext cx="2038350" cy="514350"/>
          </a:xfrm>
          <a:prstGeom prst="rect">
            <a:avLst/>
          </a:prstGeom>
        </p:spPr>
      </p:pic>
      <p:pic>
        <p:nvPicPr>
          <p:cNvPr id="16" name="图片 30">
            <a:extLst>
              <a:ext uri="{FF2B5EF4-FFF2-40B4-BE49-F238E27FC236}">
                <a16:creationId xmlns:a16="http://schemas.microsoft.com/office/drawing/2014/main" id="{03537FE8-F0A9-4397-932F-3B3C2DF4E788}"/>
              </a:ext>
            </a:extLst>
          </p:cNvPr>
          <p:cNvPicPr>
            <a:picLocks noChangeAspect="1"/>
          </p:cNvPicPr>
          <p:nvPr/>
        </p:nvPicPr>
        <p:blipFill>
          <a:blip r:embed="rId4"/>
          <a:stretch>
            <a:fillRect/>
          </a:stretch>
        </p:blipFill>
        <p:spPr>
          <a:xfrm>
            <a:off x="3319856" y="4854104"/>
            <a:ext cx="2857500" cy="609600"/>
          </a:xfrm>
          <a:prstGeom prst="rect">
            <a:avLst/>
          </a:prstGeom>
        </p:spPr>
      </p:pic>
      <p:pic>
        <p:nvPicPr>
          <p:cNvPr id="17" name="图片 31">
            <a:extLst>
              <a:ext uri="{FF2B5EF4-FFF2-40B4-BE49-F238E27FC236}">
                <a16:creationId xmlns:a16="http://schemas.microsoft.com/office/drawing/2014/main" id="{55CB3DA8-4E96-41D9-A049-A4F59BB13181}"/>
              </a:ext>
            </a:extLst>
          </p:cNvPr>
          <p:cNvPicPr>
            <a:picLocks noChangeAspect="1"/>
          </p:cNvPicPr>
          <p:nvPr/>
        </p:nvPicPr>
        <p:blipFill>
          <a:blip r:embed="rId5"/>
          <a:stretch>
            <a:fillRect/>
          </a:stretch>
        </p:blipFill>
        <p:spPr>
          <a:xfrm>
            <a:off x="551794" y="5292556"/>
            <a:ext cx="2628900" cy="666750"/>
          </a:xfrm>
          <a:prstGeom prst="rect">
            <a:avLst/>
          </a:prstGeom>
        </p:spPr>
      </p:pic>
      <p:pic>
        <p:nvPicPr>
          <p:cNvPr id="11" name="图片 33">
            <a:extLst>
              <a:ext uri="{FF2B5EF4-FFF2-40B4-BE49-F238E27FC236}">
                <a16:creationId xmlns:a16="http://schemas.microsoft.com/office/drawing/2014/main" id="{A5C2FB96-CE2F-4668-AB72-0BE3510B3717}"/>
              </a:ext>
            </a:extLst>
          </p:cNvPr>
          <p:cNvPicPr>
            <a:picLocks noChangeAspect="1"/>
          </p:cNvPicPr>
          <p:nvPr/>
        </p:nvPicPr>
        <p:blipFill>
          <a:blip r:embed="rId6"/>
          <a:stretch>
            <a:fillRect/>
          </a:stretch>
        </p:blipFill>
        <p:spPr>
          <a:xfrm>
            <a:off x="852681" y="3429000"/>
            <a:ext cx="5353050" cy="838200"/>
          </a:xfrm>
          <a:prstGeom prst="rect">
            <a:avLst/>
          </a:prstGeom>
        </p:spPr>
      </p:pic>
      <p:pic>
        <p:nvPicPr>
          <p:cNvPr id="12" name="图片 34">
            <a:extLst>
              <a:ext uri="{FF2B5EF4-FFF2-40B4-BE49-F238E27FC236}">
                <a16:creationId xmlns:a16="http://schemas.microsoft.com/office/drawing/2014/main" id="{C92EA489-D004-4A37-A5FB-5B2ACD5E7431}"/>
              </a:ext>
            </a:extLst>
          </p:cNvPr>
          <p:cNvPicPr>
            <a:picLocks noChangeAspect="1"/>
          </p:cNvPicPr>
          <p:nvPr/>
        </p:nvPicPr>
        <p:blipFill>
          <a:blip r:embed="rId7"/>
          <a:stretch>
            <a:fillRect/>
          </a:stretch>
        </p:blipFill>
        <p:spPr>
          <a:xfrm>
            <a:off x="852681" y="4197181"/>
            <a:ext cx="3752850" cy="476250"/>
          </a:xfrm>
          <a:prstGeom prst="rect">
            <a:avLst/>
          </a:prstGeom>
        </p:spPr>
      </p:pic>
      <p:sp>
        <p:nvSpPr>
          <p:cNvPr id="2" name="Title 1">
            <a:extLst>
              <a:ext uri="{FF2B5EF4-FFF2-40B4-BE49-F238E27FC236}">
                <a16:creationId xmlns:a16="http://schemas.microsoft.com/office/drawing/2014/main" id="{4F4CCA54-D6C9-44B6-BD7B-221C7CAB2C0B}"/>
              </a:ext>
            </a:extLst>
          </p:cNvPr>
          <p:cNvSpPr>
            <a:spLocks noGrp="1"/>
          </p:cNvSpPr>
          <p:nvPr>
            <p:ph type="title"/>
          </p:nvPr>
        </p:nvSpPr>
        <p:spPr>
          <a:xfrm>
            <a:off x="459377" y="156120"/>
            <a:ext cx="10515600" cy="584706"/>
          </a:xfrm>
        </p:spPr>
        <p:txBody>
          <a:bodyPr>
            <a:normAutofit fontScale="90000"/>
          </a:bodyPr>
          <a:lstStyle/>
          <a:p>
            <a:r>
              <a:rPr lang="en-US" dirty="0"/>
              <a:t>Different from G2O</a:t>
            </a:r>
          </a:p>
        </p:txBody>
      </p:sp>
      <p:pic>
        <p:nvPicPr>
          <p:cNvPr id="4" name="图片 26">
            <a:extLst>
              <a:ext uri="{FF2B5EF4-FFF2-40B4-BE49-F238E27FC236}">
                <a16:creationId xmlns:a16="http://schemas.microsoft.com/office/drawing/2014/main" id="{5717A8FB-7295-4A3B-BB5B-14EFBCF56C05}"/>
              </a:ext>
            </a:extLst>
          </p:cNvPr>
          <p:cNvPicPr>
            <a:picLocks noChangeAspect="1"/>
          </p:cNvPicPr>
          <p:nvPr/>
        </p:nvPicPr>
        <p:blipFill>
          <a:blip r:embed="rId8"/>
          <a:stretch>
            <a:fillRect/>
          </a:stretch>
        </p:blipFill>
        <p:spPr>
          <a:xfrm>
            <a:off x="498128" y="1376287"/>
            <a:ext cx="5219700" cy="885825"/>
          </a:xfrm>
          <a:prstGeom prst="rect">
            <a:avLst/>
          </a:prstGeom>
        </p:spPr>
      </p:pic>
      <p:sp>
        <p:nvSpPr>
          <p:cNvPr id="5" name="矩形 27">
            <a:extLst>
              <a:ext uri="{FF2B5EF4-FFF2-40B4-BE49-F238E27FC236}">
                <a16:creationId xmlns:a16="http://schemas.microsoft.com/office/drawing/2014/main" id="{D553FF27-8967-489C-9031-B93EEF7C4F3A}"/>
              </a:ext>
            </a:extLst>
          </p:cNvPr>
          <p:cNvSpPr/>
          <p:nvPr/>
        </p:nvSpPr>
        <p:spPr>
          <a:xfrm>
            <a:off x="3513692" y="687638"/>
            <a:ext cx="2025491" cy="400110"/>
          </a:xfrm>
          <a:prstGeom prst="rect">
            <a:avLst/>
          </a:prstGeom>
        </p:spPr>
        <p:txBody>
          <a:bodyPr wrap="none">
            <a:spAutoFit/>
          </a:bodyPr>
          <a:lstStyle/>
          <a:p>
            <a:r>
              <a:rPr lang="en-US" sz="2000" b="1" i="1" dirty="0">
                <a:solidFill>
                  <a:srgbClr val="FF0000"/>
                </a:solidFill>
              </a:rPr>
              <a:t>Taylor expansion </a:t>
            </a:r>
          </a:p>
        </p:txBody>
      </p:sp>
      <p:cxnSp>
        <p:nvCxnSpPr>
          <p:cNvPr id="6" name="直接箭头连接符 29">
            <a:extLst>
              <a:ext uri="{FF2B5EF4-FFF2-40B4-BE49-F238E27FC236}">
                <a16:creationId xmlns:a16="http://schemas.microsoft.com/office/drawing/2014/main" id="{B915F59A-316E-4C5A-9119-F55908F26F83}"/>
              </a:ext>
            </a:extLst>
          </p:cNvPr>
          <p:cNvCxnSpPr>
            <a:stCxn id="5" idx="2"/>
          </p:cNvCxnSpPr>
          <p:nvPr/>
        </p:nvCxnSpPr>
        <p:spPr>
          <a:xfrm flipH="1">
            <a:off x="3752603" y="1087748"/>
            <a:ext cx="773835" cy="28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图片 30">
            <a:extLst>
              <a:ext uri="{FF2B5EF4-FFF2-40B4-BE49-F238E27FC236}">
                <a16:creationId xmlns:a16="http://schemas.microsoft.com/office/drawing/2014/main" id="{F485236A-8D14-4874-80C6-CE8267028FDF}"/>
              </a:ext>
            </a:extLst>
          </p:cNvPr>
          <p:cNvPicPr>
            <a:picLocks noChangeAspect="1"/>
          </p:cNvPicPr>
          <p:nvPr/>
        </p:nvPicPr>
        <p:blipFill>
          <a:blip r:embed="rId9"/>
          <a:stretch>
            <a:fillRect/>
          </a:stretch>
        </p:blipFill>
        <p:spPr>
          <a:xfrm>
            <a:off x="551794" y="2164149"/>
            <a:ext cx="5391150" cy="733425"/>
          </a:xfrm>
          <a:prstGeom prst="rect">
            <a:avLst/>
          </a:prstGeom>
        </p:spPr>
      </p:pic>
      <p:pic>
        <p:nvPicPr>
          <p:cNvPr id="8" name="图片 31">
            <a:extLst>
              <a:ext uri="{FF2B5EF4-FFF2-40B4-BE49-F238E27FC236}">
                <a16:creationId xmlns:a16="http://schemas.microsoft.com/office/drawing/2014/main" id="{1B83D6CA-14E4-4845-92F4-C8819EE015DD}"/>
              </a:ext>
            </a:extLst>
          </p:cNvPr>
          <p:cNvPicPr>
            <a:picLocks noChangeAspect="1"/>
          </p:cNvPicPr>
          <p:nvPr/>
        </p:nvPicPr>
        <p:blipFill>
          <a:blip r:embed="rId10"/>
          <a:stretch>
            <a:fillRect/>
          </a:stretch>
        </p:blipFill>
        <p:spPr>
          <a:xfrm>
            <a:off x="832929" y="2897574"/>
            <a:ext cx="4133850" cy="361950"/>
          </a:xfrm>
          <a:prstGeom prst="rect">
            <a:avLst/>
          </a:prstGeom>
        </p:spPr>
      </p:pic>
      <p:sp>
        <p:nvSpPr>
          <p:cNvPr id="9" name="矩形 45">
            <a:extLst>
              <a:ext uri="{FF2B5EF4-FFF2-40B4-BE49-F238E27FC236}">
                <a16:creationId xmlns:a16="http://schemas.microsoft.com/office/drawing/2014/main" id="{5701A428-FBAE-4A92-8F85-6F89A7CCCF3D}"/>
              </a:ext>
            </a:extLst>
          </p:cNvPr>
          <p:cNvSpPr/>
          <p:nvPr/>
        </p:nvSpPr>
        <p:spPr>
          <a:xfrm>
            <a:off x="668218" y="3311567"/>
            <a:ext cx="5568167" cy="3232514"/>
          </a:xfrm>
          <a:prstGeom prst="rect">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6785A6E5-6BC5-4C72-BA2E-86EC3D4C6A0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5341" y="34552"/>
            <a:ext cx="3998547" cy="2683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文本框 32">
            <a:extLst>
              <a:ext uri="{FF2B5EF4-FFF2-40B4-BE49-F238E27FC236}">
                <a16:creationId xmlns:a16="http://schemas.microsoft.com/office/drawing/2014/main" id="{21E6401C-8092-4959-B77E-BF48988D9EF4}"/>
              </a:ext>
            </a:extLst>
          </p:cNvPr>
          <p:cNvSpPr txBox="1"/>
          <p:nvPr/>
        </p:nvSpPr>
        <p:spPr>
          <a:xfrm>
            <a:off x="2868068" y="4926613"/>
            <a:ext cx="427512" cy="369332"/>
          </a:xfrm>
          <a:prstGeom prst="rect">
            <a:avLst/>
          </a:prstGeom>
          <a:noFill/>
        </p:spPr>
        <p:txBody>
          <a:bodyPr wrap="square" rtlCol="0">
            <a:spAutoFit/>
          </a:bodyPr>
          <a:lstStyle/>
          <a:p>
            <a:r>
              <a:rPr lang="en-US" dirty="0"/>
              <a:t>or</a:t>
            </a:r>
          </a:p>
        </p:txBody>
      </p:sp>
      <p:sp>
        <p:nvSpPr>
          <p:cNvPr id="19" name="TextBox 18">
            <a:extLst>
              <a:ext uri="{FF2B5EF4-FFF2-40B4-BE49-F238E27FC236}">
                <a16:creationId xmlns:a16="http://schemas.microsoft.com/office/drawing/2014/main" id="{D66F095F-D5EB-4375-90C9-97A83C8F1639}"/>
              </a:ext>
            </a:extLst>
          </p:cNvPr>
          <p:cNvSpPr txBox="1"/>
          <p:nvPr/>
        </p:nvSpPr>
        <p:spPr>
          <a:xfrm>
            <a:off x="900306" y="5931838"/>
            <a:ext cx="2628900" cy="584775"/>
          </a:xfrm>
          <a:prstGeom prst="rect">
            <a:avLst/>
          </a:prstGeom>
          <a:noFill/>
        </p:spPr>
        <p:txBody>
          <a:bodyPr wrap="square" rtlCol="0">
            <a:spAutoFit/>
          </a:bodyPr>
          <a:lstStyle/>
          <a:p>
            <a:r>
              <a:rPr lang="en-US" sz="3200" dirty="0">
                <a:solidFill>
                  <a:schemeClr val="bg1"/>
                </a:solidFill>
              </a:rPr>
              <a:t>G2O</a:t>
            </a:r>
          </a:p>
        </p:txBody>
      </p:sp>
      <p:sp>
        <p:nvSpPr>
          <p:cNvPr id="20" name="矩形 45">
            <a:extLst>
              <a:ext uri="{FF2B5EF4-FFF2-40B4-BE49-F238E27FC236}">
                <a16:creationId xmlns:a16="http://schemas.microsoft.com/office/drawing/2014/main" id="{6523B610-447A-4D8A-9888-E21EAE748E0E}"/>
              </a:ext>
            </a:extLst>
          </p:cNvPr>
          <p:cNvSpPr/>
          <p:nvPr/>
        </p:nvSpPr>
        <p:spPr>
          <a:xfrm>
            <a:off x="6477339" y="3304764"/>
            <a:ext cx="5382565" cy="3232514"/>
          </a:xfrm>
          <a:prstGeom prst="rect">
            <a:avLst/>
          </a:prstGeom>
          <a:solidFill>
            <a:schemeClr val="tx1">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6B36024-0719-4299-82CA-29EEBC0AE842}"/>
                  </a:ext>
                </a:extLst>
              </p:cNvPr>
              <p:cNvSpPr txBox="1"/>
              <p:nvPr/>
            </p:nvSpPr>
            <p:spPr>
              <a:xfrm>
                <a:off x="8149643" y="3384764"/>
                <a:ext cx="2233304" cy="506742"/>
              </a:xfrm>
              <a:prstGeom prst="rect">
                <a:avLst/>
              </a:prstGeom>
              <a:noFill/>
            </p:spPr>
            <p:txBody>
              <a:bodyPr wrap="none" lIns="0" tIns="0" rIns="0" bIns="0" rtlCol="0">
                <a:spAutoFit/>
              </a:bodyPr>
              <a:lstStyle/>
              <a:p>
                <a14:m>
                  <m:oMath xmlns:m="http://schemas.openxmlformats.org/officeDocument/2006/math">
                    <m:sSub>
                      <m:sSubPr>
                        <m:ctrlPr>
                          <a:rPr lang="en-US" sz="240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sym typeface="Symbol" panose="05050102010706020507" pitchFamily="18" charset="2"/>
                          </a:rPr>
                          <m:t></m:t>
                        </m:r>
                      </m:e>
                      <m:sub>
                        <m:r>
                          <a:rPr lang="en-US" sz="2400" b="0" i="1" smtClean="0">
                            <a:solidFill>
                              <a:schemeClr val="bg1"/>
                            </a:solidFill>
                            <a:latin typeface="Cambria Math" panose="02040503050406030204" pitchFamily="18" charset="0"/>
                          </a:rPr>
                          <m:t>𝑖𝑗</m:t>
                        </m:r>
                      </m:sub>
                    </m:sSub>
                    <m:r>
                      <a:rPr lang="en-US" sz="2400" b="0" i="1" smtClean="0">
                        <a:solidFill>
                          <a:schemeClr val="bg1"/>
                        </a:solidFill>
                        <a:latin typeface="Cambria Math" panose="02040503050406030204" pitchFamily="18" charset="0"/>
                      </a:rPr>
                      <m:t>=</m:t>
                    </m:r>
                    <m:sSubSup>
                      <m:sSubSupPr>
                        <m:ctrlPr>
                          <a:rPr lang="en-US" sz="2400" b="0" i="1" smtClean="0">
                            <a:solidFill>
                              <a:schemeClr val="bg1"/>
                            </a:solidFill>
                            <a:latin typeface="Cambria Math" panose="02040503050406030204" pitchFamily="18" charset="0"/>
                          </a:rPr>
                        </m:ctrlPr>
                      </m:sSubSupPr>
                      <m:e>
                        <m:r>
                          <a:rPr lang="en-US" sz="2400" b="0" i="1" smtClean="0">
                            <a:solidFill>
                              <a:schemeClr val="bg1"/>
                            </a:solidFill>
                            <a:latin typeface="Cambria Math" panose="02040503050406030204" pitchFamily="18" charset="0"/>
                            <a:sym typeface="Symbol" panose="05050102010706020507" pitchFamily="18" charset="2"/>
                          </a:rPr>
                          <m:t></m:t>
                        </m:r>
                      </m:e>
                      <m:sub>
                        <m:r>
                          <a:rPr lang="en-US" sz="2400" b="0" i="1" smtClean="0">
                            <a:solidFill>
                              <a:schemeClr val="bg1"/>
                            </a:solidFill>
                            <a:latin typeface="Cambria Math" panose="02040503050406030204" pitchFamily="18" charset="0"/>
                          </a:rPr>
                          <m:t>𝑖𝑗</m:t>
                        </m:r>
                      </m:sub>
                      <m:sup>
                        <m:r>
                          <a:rPr lang="en-US" sz="2400" b="0" i="1" smtClean="0">
                            <a:solidFill>
                              <a:schemeClr val="bg1"/>
                            </a:solidFill>
                            <a:latin typeface="Cambria Math" panose="02040503050406030204" pitchFamily="18" charset="0"/>
                          </a:rPr>
                          <m:t>1/2</m:t>
                        </m:r>
                      </m:sup>
                    </m:sSubSup>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sym typeface="Symbol" panose="05050102010706020507" pitchFamily="18" charset="2"/>
                          </a:rPr>
                          <m:t></m:t>
                        </m:r>
                      </m:e>
                      <m:sub>
                        <m:r>
                          <a:rPr lang="en-US" sz="2400" i="1">
                            <a:solidFill>
                              <a:schemeClr val="bg1"/>
                            </a:solidFill>
                            <a:latin typeface="Cambria Math" panose="02040503050406030204" pitchFamily="18" charset="0"/>
                          </a:rPr>
                          <m:t>𝑖𝑗</m:t>
                        </m:r>
                      </m:sub>
                      <m:sup>
                        <m:r>
                          <m:rPr>
                            <m:sty m:val="p"/>
                          </m:rPr>
                          <a:rPr lang="en-US" sz="2400" b="0" i="0" smtClean="0">
                            <a:solidFill>
                              <a:schemeClr val="bg1"/>
                            </a:solidFill>
                            <a:latin typeface="Cambria Math" panose="02040503050406030204" pitchFamily="18" charset="0"/>
                          </a:rPr>
                          <m:t>T</m:t>
                        </m:r>
                        <m:r>
                          <a:rPr lang="en-US" sz="2400" i="1">
                            <a:solidFill>
                              <a:schemeClr val="bg1"/>
                            </a:solidFill>
                            <a:latin typeface="Cambria Math" panose="02040503050406030204" pitchFamily="18" charset="0"/>
                          </a:rPr>
                          <m:t>/2</m:t>
                        </m:r>
                      </m:sup>
                    </m:sSubSup>
                  </m:oMath>
                </a14:m>
                <a:r>
                  <a:rPr lang="en-US" sz="2400" dirty="0"/>
                  <a:t>, </a:t>
                </a:r>
              </a:p>
            </p:txBody>
          </p:sp>
        </mc:Choice>
        <mc:Fallback xmlns="">
          <p:sp>
            <p:nvSpPr>
              <p:cNvPr id="21" name="TextBox 20">
                <a:extLst>
                  <a:ext uri="{FF2B5EF4-FFF2-40B4-BE49-F238E27FC236}">
                    <a16:creationId xmlns:a16="http://schemas.microsoft.com/office/drawing/2014/main" id="{76B36024-0719-4299-82CA-29EEBC0AE842}"/>
                  </a:ext>
                </a:extLst>
              </p:cNvPr>
              <p:cNvSpPr txBox="1">
                <a:spLocks noRot="1" noChangeAspect="1" noMove="1" noResize="1" noEditPoints="1" noAdjustHandles="1" noChangeArrowheads="1" noChangeShapeType="1" noTextEdit="1"/>
              </p:cNvSpPr>
              <p:nvPr/>
            </p:nvSpPr>
            <p:spPr>
              <a:xfrm>
                <a:off x="8149643" y="3384764"/>
                <a:ext cx="2233304" cy="506742"/>
              </a:xfrm>
              <a:prstGeom prst="rect">
                <a:avLst/>
              </a:prstGeom>
              <a:blipFill>
                <a:blip r:embed="rId12"/>
                <a:stretch>
                  <a:fillRect t="-3614" r="-7377" b="-240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F3D6D11-23D6-4405-9589-A581D86E2622}"/>
                  </a:ext>
                </a:extLst>
              </p:cNvPr>
              <p:cNvSpPr txBox="1"/>
              <p:nvPr/>
            </p:nvSpPr>
            <p:spPr>
              <a:xfrm>
                <a:off x="6569324" y="4625082"/>
                <a:ext cx="5174750" cy="377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F</m:t>
                          </m:r>
                        </m:e>
                        <m:sub>
                          <m:r>
                            <a:rPr lang="en-US" b="0" i="1" smtClean="0">
                              <a:solidFill>
                                <a:schemeClr val="bg1"/>
                              </a:solidFill>
                              <a:latin typeface="Cambria Math" panose="02040503050406030204" pitchFamily="18" charset="0"/>
                            </a:rPr>
                            <m:t>𝑖𝑗</m:t>
                          </m:r>
                        </m:sub>
                      </m:sSub>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ctrlPr>
                                <a:rPr lang="en-US" b="0" i="1" smtClean="0">
                                  <a:solidFill>
                                    <a:schemeClr val="bg1"/>
                                  </a:solidFill>
                                  <a:latin typeface="Cambria Math" panose="02040503050406030204" pitchFamily="18" charset="0"/>
                                </a:rPr>
                              </m:ctrlPr>
                            </m:dPr>
                            <m:e>
                              <m:sSub>
                                <m:sSubPr>
                                  <m:ctrlPr>
                                    <a:rPr lang="en-US" b="1"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𝐀</m:t>
                                  </m:r>
                                </m:e>
                                <m:sub>
                                  <m:r>
                                    <a:rPr lang="en-US" b="1" i="1">
                                      <a:solidFill>
                                        <a:schemeClr val="bg1"/>
                                      </a:solidFill>
                                      <a:latin typeface="Cambria Math" panose="02040503050406030204" pitchFamily="18" charset="0"/>
                                    </a:rPr>
                                    <m:t>𝒊𝒋</m:t>
                                  </m:r>
                                </m:sub>
                              </m:sSub>
                              <m:r>
                                <a:rPr lang="en-US" b="1" i="1" smtClean="0">
                                  <a:solidFill>
                                    <a:schemeClr val="bg1"/>
                                  </a:solidFill>
                                  <a:latin typeface="Cambria Math" panose="02040503050406030204" pitchFamily="18" charset="0"/>
                                  <a:ea typeface="Cambria Math" panose="02040503050406030204" pitchFamily="18" charset="0"/>
                                </a:rPr>
                                <m:t>∆</m:t>
                              </m:r>
                              <m:r>
                                <a:rPr lang="en-US" b="1" i="1" smtClean="0">
                                  <a:solidFill>
                                    <a:schemeClr val="bg1"/>
                                  </a:solidFill>
                                  <a:latin typeface="Cambria Math" panose="02040503050406030204" pitchFamily="18" charset="0"/>
                                  <a:ea typeface="Cambria Math" panose="02040503050406030204" pitchFamily="18" charset="0"/>
                                </a:rPr>
                                <m:t>𝒙</m:t>
                              </m:r>
                              <m:r>
                                <a:rPr lang="en-US" altLang="zh-CN" b="1" i="1" smtClean="0">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𝑏</m:t>
                                  </m:r>
                                </m:e>
                                <m:sub>
                                  <m:r>
                                    <a:rPr lang="en-US" i="1" dirty="0">
                                      <a:solidFill>
                                        <a:schemeClr val="bg1"/>
                                      </a:solidFill>
                                      <a:latin typeface="Cambria Math" panose="02040503050406030204" pitchFamily="18" charset="0"/>
                                    </a:rPr>
                                    <m:t>𝑖𝑗</m:t>
                                  </m:r>
                                </m:sub>
                              </m:sSub>
                            </m:e>
                          </m:d>
                        </m:e>
                        <m:sup>
                          <m:r>
                            <a:rPr lang="en-US" b="0" i="1" smtClean="0">
                              <a:solidFill>
                                <a:schemeClr val="bg1"/>
                              </a:solidFill>
                              <a:latin typeface="Cambria Math" panose="02040503050406030204" pitchFamily="18" charset="0"/>
                            </a:rPr>
                            <m:t>𝑇</m:t>
                          </m:r>
                        </m:sup>
                      </m:sSup>
                      <m:d>
                        <m:dPr>
                          <m:ctrlPr>
                            <a:rPr lang="en-US" b="0" i="1" smtClean="0">
                              <a:solidFill>
                                <a:schemeClr val="bg1"/>
                              </a:solidFill>
                              <a:latin typeface="Cambria Math" panose="02040503050406030204" pitchFamily="18" charset="0"/>
                            </a:rPr>
                          </m:ctrlPr>
                        </m:dPr>
                        <m:e>
                          <m:sSub>
                            <m:sSubPr>
                              <m:ctrlPr>
                                <a:rPr lang="en-US" b="1"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𝐀</m:t>
                              </m:r>
                            </m:e>
                            <m:sub>
                              <m:r>
                                <a:rPr lang="en-US" b="1" i="1">
                                  <a:solidFill>
                                    <a:schemeClr val="bg1"/>
                                  </a:solidFill>
                                  <a:latin typeface="Cambria Math" panose="02040503050406030204" pitchFamily="18" charset="0"/>
                                </a:rPr>
                                <m:t>𝒊𝒋</m:t>
                              </m:r>
                            </m:sub>
                          </m:sSub>
                          <m:r>
                            <a:rPr lang="en-US" b="1" i="1">
                              <a:solidFill>
                                <a:schemeClr val="bg1"/>
                              </a:solidFill>
                              <a:latin typeface="Cambria Math" panose="02040503050406030204" pitchFamily="18" charset="0"/>
                              <a:ea typeface="Cambria Math" panose="02040503050406030204" pitchFamily="18" charset="0"/>
                            </a:rPr>
                            <m:t>∆</m:t>
                          </m:r>
                          <m:r>
                            <a:rPr lang="en-US" b="1" i="1">
                              <a:solidFill>
                                <a:schemeClr val="bg1"/>
                              </a:solidFill>
                              <a:latin typeface="Cambria Math" panose="02040503050406030204" pitchFamily="18" charset="0"/>
                              <a:ea typeface="Cambria Math" panose="02040503050406030204" pitchFamily="18" charset="0"/>
                            </a:rPr>
                            <m:t>𝒙</m:t>
                          </m:r>
                          <m:r>
                            <a:rPr lang="en-US" altLang="zh-CN" b="1" i="1">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𝑏</m:t>
                              </m:r>
                            </m:e>
                            <m:sub>
                              <m:r>
                                <a:rPr lang="en-US" i="1" dirty="0">
                                  <a:solidFill>
                                    <a:schemeClr val="bg1"/>
                                  </a:solidFill>
                                  <a:latin typeface="Cambria Math" panose="02040503050406030204" pitchFamily="18" charset="0"/>
                                </a:rPr>
                                <m:t>𝑖𝑗</m:t>
                              </m:r>
                            </m:sub>
                          </m:sSub>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sSub>
                                <m:sSubPr>
                                  <m:ctrlPr>
                                    <a:rPr lang="en-US" b="1" i="1">
                                      <a:solidFill>
                                        <a:schemeClr val="bg1"/>
                                      </a:solidFill>
                                      <a:latin typeface="Cambria Math" panose="02040503050406030204" pitchFamily="18" charset="0"/>
                                    </a:rPr>
                                  </m:ctrlPr>
                                </m:sSubPr>
                                <m:e>
                                  <m:r>
                                    <a:rPr lang="en-US" b="1">
                                      <a:solidFill>
                                        <a:schemeClr val="bg1"/>
                                      </a:solidFill>
                                      <a:latin typeface="Cambria Math" panose="02040503050406030204" pitchFamily="18" charset="0"/>
                                    </a:rPr>
                                    <m:t>𝐀</m:t>
                                  </m:r>
                                </m:e>
                                <m:sub>
                                  <m:r>
                                    <a:rPr lang="en-US" b="1" i="1">
                                      <a:solidFill>
                                        <a:schemeClr val="bg1"/>
                                      </a:solidFill>
                                      <a:latin typeface="Cambria Math" panose="02040503050406030204" pitchFamily="18" charset="0"/>
                                    </a:rPr>
                                    <m:t>𝒊𝒋</m:t>
                                  </m:r>
                                </m:sub>
                              </m:sSub>
                              <m:r>
                                <a:rPr lang="en-US" b="1" i="1">
                                  <a:solidFill>
                                    <a:schemeClr val="bg1"/>
                                  </a:solidFill>
                                  <a:latin typeface="Cambria Math" panose="02040503050406030204" pitchFamily="18" charset="0"/>
                                  <a:ea typeface="Cambria Math" panose="02040503050406030204" pitchFamily="18" charset="0"/>
                                </a:rPr>
                                <m:t>∆</m:t>
                              </m:r>
                              <m:r>
                                <a:rPr lang="en-US" b="1" i="1">
                                  <a:solidFill>
                                    <a:schemeClr val="bg1"/>
                                  </a:solidFill>
                                  <a:latin typeface="Cambria Math" panose="02040503050406030204" pitchFamily="18" charset="0"/>
                                  <a:ea typeface="Cambria Math" panose="02040503050406030204" pitchFamily="18" charset="0"/>
                                </a:rPr>
                                <m:t>𝒙</m:t>
                              </m:r>
                              <m:r>
                                <a:rPr lang="en-US" altLang="zh-CN" b="1" i="1">
                                  <a:solidFill>
                                    <a:schemeClr val="bg1"/>
                                  </a:solidFill>
                                  <a:latin typeface="Cambria Math" panose="02040503050406030204" pitchFamily="18" charset="0"/>
                                </a:rPr>
                                <m:t>+</m:t>
                              </m:r>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𝑏</m:t>
                                  </m:r>
                                </m:e>
                                <m:sub>
                                  <m:r>
                                    <a:rPr lang="en-US" i="1" dirty="0">
                                      <a:solidFill>
                                        <a:schemeClr val="bg1"/>
                                      </a:solidFill>
                                      <a:latin typeface="Cambria Math" panose="02040503050406030204" pitchFamily="18" charset="0"/>
                                    </a:rPr>
                                    <m:t>𝑖𝑗</m:t>
                                  </m:r>
                                </m:sub>
                              </m:sSub>
                            </m:e>
                          </m:d>
                        </m:e>
                        <m:sup>
                          <m:r>
                            <a:rPr lang="en-US" b="0" i="1" smtClean="0">
                              <a:solidFill>
                                <a:schemeClr val="bg1"/>
                              </a:solidFill>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9F3D6D11-23D6-4405-9589-A581D86E2622}"/>
                  </a:ext>
                </a:extLst>
              </p:cNvPr>
              <p:cNvSpPr txBox="1">
                <a:spLocks noRot="1" noChangeAspect="1" noMove="1" noResize="1" noEditPoints="1" noAdjustHandles="1" noChangeArrowheads="1" noChangeShapeType="1" noTextEdit="1"/>
              </p:cNvSpPr>
              <p:nvPr/>
            </p:nvSpPr>
            <p:spPr>
              <a:xfrm>
                <a:off x="6569324" y="4625082"/>
                <a:ext cx="5174750" cy="377860"/>
              </a:xfrm>
              <a:prstGeom prst="rect">
                <a:avLst/>
              </a:prstGeom>
              <a:blipFill>
                <a:blip r:embed="rId13"/>
                <a:stretch>
                  <a:fillRect l="-707" b="-20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9CD63A4-AC3A-45C4-845E-7CEA9ADBD8C7}"/>
                  </a:ext>
                </a:extLst>
              </p:cNvPr>
              <p:cNvSpPr txBox="1"/>
              <p:nvPr/>
            </p:nvSpPr>
            <p:spPr>
              <a:xfrm>
                <a:off x="6569324" y="3961667"/>
                <a:ext cx="5104263" cy="599075"/>
              </a:xfrm>
              <a:prstGeom prst="rect">
                <a:avLst/>
              </a:prstGeom>
              <a:noFill/>
            </p:spPr>
            <p:txBody>
              <a:bodyPr wrap="square">
                <a:spAutoFit/>
              </a:bodyPr>
              <a:lstStyle/>
              <a:p>
                <a:r>
                  <a:rPr lang="en-US" sz="2400" dirty="0">
                    <a:solidFill>
                      <a:schemeClr val="bg1"/>
                    </a:solidFill>
                  </a:rPr>
                  <a:t>define </a:t>
                </a:r>
                <a14:m>
                  <m:oMath xmlns:m="http://schemas.openxmlformats.org/officeDocument/2006/math">
                    <m:sSub>
                      <m:sSubPr>
                        <m:ctrlPr>
                          <a:rPr lang="en-US" sz="2400" b="1" i="1" smtClean="0">
                            <a:solidFill>
                              <a:schemeClr val="bg1"/>
                            </a:solidFill>
                            <a:latin typeface="Cambria Math" panose="02040503050406030204" pitchFamily="18" charset="0"/>
                          </a:rPr>
                        </m:ctrlPr>
                      </m:sSubPr>
                      <m:e>
                        <m:r>
                          <a:rPr lang="en-US" sz="2400" b="1" i="0" smtClean="0">
                            <a:solidFill>
                              <a:schemeClr val="bg1"/>
                            </a:solidFill>
                            <a:latin typeface="Cambria Math" panose="02040503050406030204" pitchFamily="18" charset="0"/>
                          </a:rPr>
                          <m:t>𝐀</m:t>
                        </m:r>
                      </m:e>
                      <m:sub>
                        <m:r>
                          <a:rPr lang="en-US" sz="2400" b="1" i="1" smtClean="0">
                            <a:solidFill>
                              <a:schemeClr val="bg1"/>
                            </a:solidFill>
                            <a:latin typeface="Cambria Math" panose="02040503050406030204" pitchFamily="18" charset="0"/>
                          </a:rPr>
                          <m:t>𝒊𝒋</m:t>
                        </m:r>
                      </m:sub>
                    </m:sSub>
                    <m:r>
                      <a:rPr lang="en-US" sz="2400" b="0" i="1" smtClean="0">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sym typeface="Symbol" panose="05050102010706020507" pitchFamily="18" charset="2"/>
                          </a:rPr>
                          <m:t></m:t>
                        </m:r>
                      </m:e>
                      <m:sub>
                        <m:r>
                          <a:rPr lang="en-US" sz="2400" i="1">
                            <a:solidFill>
                              <a:schemeClr val="bg1"/>
                            </a:solidFill>
                            <a:latin typeface="Cambria Math" panose="02040503050406030204" pitchFamily="18" charset="0"/>
                          </a:rPr>
                          <m:t>𝑖𝑗</m:t>
                        </m:r>
                      </m:sub>
                      <m:sup>
                        <m:r>
                          <m:rPr>
                            <m:sty m:val="p"/>
                          </m:rPr>
                          <a:rPr lang="en-US" sz="2400">
                            <a:solidFill>
                              <a:schemeClr val="bg1"/>
                            </a:solidFill>
                            <a:latin typeface="Cambria Math" panose="02040503050406030204" pitchFamily="18" charset="0"/>
                          </a:rPr>
                          <m:t>T</m:t>
                        </m:r>
                        <m:r>
                          <a:rPr lang="en-US" sz="2400" i="1">
                            <a:solidFill>
                              <a:schemeClr val="bg1"/>
                            </a:solidFill>
                            <a:latin typeface="Cambria Math" panose="02040503050406030204" pitchFamily="18" charset="0"/>
                          </a:rPr>
                          <m:t>/2</m:t>
                        </m:r>
                      </m:sup>
                    </m:sSubSup>
                    <m:sSub>
                      <m:sSubPr>
                        <m:ctrlPr>
                          <a:rPr lang="en-US" sz="2400" i="1"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J</m:t>
                        </m:r>
                      </m:e>
                      <m:sub>
                        <m:r>
                          <a:rPr lang="en-US" sz="2400" b="0" i="1" smtClean="0">
                            <a:solidFill>
                              <a:schemeClr val="bg1"/>
                            </a:solidFill>
                            <a:latin typeface="Cambria Math" panose="02040503050406030204" pitchFamily="18" charset="0"/>
                          </a:rPr>
                          <m:t>𝑖𝑗</m:t>
                        </m:r>
                      </m:sub>
                    </m:sSub>
                  </m:oMath>
                </a14:m>
                <a:r>
                  <a:rPr lang="en-US" sz="2400" dirty="0"/>
                  <a:t>,</a:t>
                </a:r>
                <a:r>
                  <a:rPr lang="en-US" sz="2400" dirty="0">
                    <a:solidFill>
                      <a:schemeClr val="bg1"/>
                    </a:solidFill>
                  </a:rPr>
                  <a:t>and </a:t>
                </a:r>
                <a14:m>
                  <m:oMath xmlns:m="http://schemas.openxmlformats.org/officeDocument/2006/math">
                    <m:sSub>
                      <m:sSubPr>
                        <m:ctrlPr>
                          <a:rPr lang="en-US" sz="2400" i="1" dirty="0" smtClean="0">
                            <a:solidFill>
                              <a:schemeClr val="bg1"/>
                            </a:solidFill>
                            <a:latin typeface="Cambria Math" panose="02040503050406030204" pitchFamily="18" charset="0"/>
                          </a:rPr>
                        </m:ctrlPr>
                      </m:sSubPr>
                      <m:e>
                        <m:r>
                          <a:rPr lang="en-US" sz="2400" b="0" i="1" dirty="0" smtClean="0">
                            <a:solidFill>
                              <a:schemeClr val="bg1"/>
                            </a:solidFill>
                            <a:latin typeface="Cambria Math" panose="02040503050406030204" pitchFamily="18" charset="0"/>
                          </a:rPr>
                          <m:t>𝑏</m:t>
                        </m:r>
                      </m:e>
                      <m:sub>
                        <m:r>
                          <a:rPr lang="en-US" sz="2400" b="0" i="1" dirty="0" smtClean="0">
                            <a:solidFill>
                              <a:schemeClr val="bg1"/>
                            </a:solidFill>
                            <a:latin typeface="Cambria Math" panose="02040503050406030204" pitchFamily="18" charset="0"/>
                          </a:rPr>
                          <m:t>𝑖𝑗</m:t>
                        </m:r>
                      </m:sub>
                    </m:sSub>
                    <m:r>
                      <a:rPr lang="en-US" sz="2400" b="0" i="1" dirty="0" smtClean="0">
                        <a:solidFill>
                          <a:schemeClr val="bg1"/>
                        </a:solidFill>
                        <a:latin typeface="Cambria Math" panose="02040503050406030204" pitchFamily="18" charset="0"/>
                      </a:rPr>
                      <m:t>=</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sym typeface="Symbol" panose="05050102010706020507" pitchFamily="18" charset="2"/>
                          </a:rPr>
                          <m:t></m:t>
                        </m:r>
                      </m:e>
                      <m:sub>
                        <m:r>
                          <a:rPr lang="en-US" sz="2400" i="1">
                            <a:solidFill>
                              <a:schemeClr val="bg1"/>
                            </a:solidFill>
                            <a:latin typeface="Cambria Math" panose="02040503050406030204" pitchFamily="18" charset="0"/>
                          </a:rPr>
                          <m:t>𝑖𝑗</m:t>
                        </m:r>
                      </m:sub>
                      <m:sup>
                        <m:r>
                          <m:rPr>
                            <m:sty m:val="p"/>
                          </m:rPr>
                          <a:rPr lang="en-US" sz="2400">
                            <a:solidFill>
                              <a:schemeClr val="bg1"/>
                            </a:solidFill>
                            <a:latin typeface="Cambria Math" panose="02040503050406030204" pitchFamily="18" charset="0"/>
                          </a:rPr>
                          <m:t>T</m:t>
                        </m:r>
                        <m:r>
                          <a:rPr lang="en-US" sz="2400" i="1">
                            <a:solidFill>
                              <a:schemeClr val="bg1"/>
                            </a:solidFill>
                            <a:latin typeface="Cambria Math" panose="02040503050406030204" pitchFamily="18" charset="0"/>
                          </a:rPr>
                          <m:t>/2</m:t>
                        </m:r>
                      </m:sup>
                    </m:sSub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𝑒</m:t>
                        </m:r>
                      </m:e>
                      <m:sub>
                        <m:r>
                          <a:rPr lang="en-US" sz="2400" b="0" i="1" smtClean="0">
                            <a:solidFill>
                              <a:schemeClr val="bg1"/>
                            </a:solidFill>
                            <a:latin typeface="Cambria Math" panose="02040503050406030204" pitchFamily="18" charset="0"/>
                          </a:rPr>
                          <m:t>𝑖𝑗</m:t>
                        </m:r>
                      </m:sub>
                    </m:sSub>
                  </m:oMath>
                </a14:m>
                <a:r>
                  <a:rPr lang="en-US" sz="2400" dirty="0">
                    <a:solidFill>
                      <a:schemeClr val="bg1"/>
                    </a:solidFill>
                  </a:rPr>
                  <a:t> </a:t>
                </a:r>
                <a:r>
                  <a:rPr lang="en-US" sz="2400" dirty="0"/>
                  <a:t> </a:t>
                </a:r>
              </a:p>
            </p:txBody>
          </p:sp>
        </mc:Choice>
        <mc:Fallback xmlns="">
          <p:sp>
            <p:nvSpPr>
              <p:cNvPr id="24" name="TextBox 23">
                <a:extLst>
                  <a:ext uri="{FF2B5EF4-FFF2-40B4-BE49-F238E27FC236}">
                    <a16:creationId xmlns:a16="http://schemas.microsoft.com/office/drawing/2014/main" id="{29CD63A4-AC3A-45C4-845E-7CEA9ADBD8C7}"/>
                  </a:ext>
                </a:extLst>
              </p:cNvPr>
              <p:cNvSpPr txBox="1">
                <a:spLocks noRot="1" noChangeAspect="1" noMove="1" noResize="1" noEditPoints="1" noAdjustHandles="1" noChangeArrowheads="1" noChangeShapeType="1" noTextEdit="1"/>
              </p:cNvSpPr>
              <p:nvPr/>
            </p:nvSpPr>
            <p:spPr>
              <a:xfrm>
                <a:off x="6569324" y="3961667"/>
                <a:ext cx="5104263" cy="599075"/>
              </a:xfrm>
              <a:prstGeom prst="rect">
                <a:avLst/>
              </a:prstGeom>
              <a:blipFill>
                <a:blip r:embed="rId14"/>
                <a:stretch>
                  <a:fillRect l="-1912" b="-12245"/>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3581FBD4-6E5D-428C-990C-0A39257816BB}"/>
              </a:ext>
            </a:extLst>
          </p:cNvPr>
          <p:cNvCxnSpPr>
            <a:stCxn id="8" idx="3"/>
            <a:endCxn id="20" idx="0"/>
          </p:cNvCxnSpPr>
          <p:nvPr/>
        </p:nvCxnSpPr>
        <p:spPr>
          <a:xfrm>
            <a:off x="4966779" y="3078549"/>
            <a:ext cx="4201843" cy="226215"/>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D0F7A2-4768-4A7F-A271-3308127E0A24}"/>
                  </a:ext>
                </a:extLst>
              </p:cNvPr>
              <p:cNvSpPr txBox="1"/>
              <p:nvPr/>
            </p:nvSpPr>
            <p:spPr>
              <a:xfrm>
                <a:off x="6569324" y="5211824"/>
                <a:ext cx="24445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rPr>
                          </m:ctrlPr>
                        </m:sSubPr>
                        <m:e>
                          <m:r>
                            <m:rPr>
                              <m:sty m:val="p"/>
                            </m:rPr>
                            <a:rPr lang="en-US" sz="2400" b="0" i="0" smtClean="0">
                              <a:solidFill>
                                <a:schemeClr val="bg1"/>
                              </a:solidFill>
                              <a:latin typeface="Cambria Math" panose="02040503050406030204" pitchFamily="18" charset="0"/>
                            </a:rPr>
                            <m:t>F</m:t>
                          </m:r>
                        </m:e>
                        <m:sub/>
                      </m:sSub>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d>
                            <m:dPr>
                              <m:begChr m:val="‖"/>
                              <m:endChr m:val="‖"/>
                              <m:ctrlPr>
                                <a:rPr lang="en-US" sz="2400" b="1" i="1" smtClean="0">
                                  <a:solidFill>
                                    <a:schemeClr val="bg1"/>
                                  </a:solidFill>
                                  <a:latin typeface="Cambria Math" panose="02040503050406030204" pitchFamily="18" charset="0"/>
                                </a:rPr>
                              </m:ctrlPr>
                            </m:dPr>
                            <m:e>
                              <m:r>
                                <a:rPr lang="en-US" sz="2400" b="1">
                                  <a:solidFill>
                                    <a:schemeClr val="bg1"/>
                                  </a:solidFill>
                                  <a:latin typeface="Cambria Math" panose="02040503050406030204" pitchFamily="18" charset="0"/>
                                </a:rPr>
                                <m:t>𝐀</m:t>
                              </m:r>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𝒙</m:t>
                              </m:r>
                              <m:r>
                                <a:rPr lang="en-US" altLang="zh-CN" sz="2400" b="1" i="1">
                                  <a:solidFill>
                                    <a:schemeClr val="bg1"/>
                                  </a:solidFill>
                                  <a:latin typeface="Cambria Math" panose="02040503050406030204" pitchFamily="18" charset="0"/>
                                </a:rPr>
                                <m:t>+</m:t>
                              </m:r>
                              <m:r>
                                <a:rPr lang="en-US" sz="2400" b="1" i="1" dirty="0" smtClean="0">
                                  <a:solidFill>
                                    <a:schemeClr val="bg1"/>
                                  </a:solidFill>
                                  <a:latin typeface="Cambria Math" panose="02040503050406030204" pitchFamily="18" charset="0"/>
                                </a:rPr>
                                <m:t>𝒃</m:t>
                              </m:r>
                            </m:e>
                          </m:d>
                        </m:e>
                        <m:sup>
                          <m:r>
                            <a:rPr lang="en-US" sz="2400" b="0" i="1" smtClean="0">
                              <a:solidFill>
                                <a:schemeClr val="bg1"/>
                              </a:solidFill>
                              <a:latin typeface="Cambria Math" panose="02040503050406030204" pitchFamily="18" charset="0"/>
                            </a:rPr>
                            <m:t>2</m:t>
                          </m:r>
                        </m:sup>
                      </m:sSup>
                    </m:oMath>
                  </m:oMathPara>
                </a14:m>
                <a:endParaRPr lang="en-US" sz="2400" dirty="0"/>
              </a:p>
            </p:txBody>
          </p:sp>
        </mc:Choice>
        <mc:Fallback xmlns="">
          <p:sp>
            <p:nvSpPr>
              <p:cNvPr id="27" name="TextBox 26">
                <a:extLst>
                  <a:ext uri="{FF2B5EF4-FFF2-40B4-BE49-F238E27FC236}">
                    <a16:creationId xmlns:a16="http://schemas.microsoft.com/office/drawing/2014/main" id="{A7D0F7A2-4768-4A7F-A271-3308127E0A24}"/>
                  </a:ext>
                </a:extLst>
              </p:cNvPr>
              <p:cNvSpPr txBox="1">
                <a:spLocks noRot="1" noChangeAspect="1" noMove="1" noResize="1" noEditPoints="1" noAdjustHandles="1" noChangeArrowheads="1" noChangeShapeType="1" noTextEdit="1"/>
              </p:cNvSpPr>
              <p:nvPr/>
            </p:nvSpPr>
            <p:spPr>
              <a:xfrm>
                <a:off x="6569324" y="5211824"/>
                <a:ext cx="2444515" cy="369332"/>
              </a:xfrm>
              <a:prstGeom prst="rect">
                <a:avLst/>
              </a:prstGeom>
              <a:blipFill>
                <a:blip r:embed="rId15"/>
                <a:stretch>
                  <a:fillRect l="-2743" r="-499"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5621230-11E0-4D6C-BB32-5DB997107AE1}"/>
                  </a:ext>
                </a:extLst>
              </p:cNvPr>
              <p:cNvSpPr txBox="1"/>
              <p:nvPr/>
            </p:nvSpPr>
            <p:spPr>
              <a:xfrm>
                <a:off x="6506564" y="5658034"/>
                <a:ext cx="375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bg1"/>
                              </a:solidFill>
                              <a:latin typeface="Cambria Math" panose="02040503050406030204" pitchFamily="18" charset="0"/>
                            </a:rPr>
                          </m:ctrlPr>
                        </m:sSupPr>
                        <m:e>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𝒙</m:t>
                          </m:r>
                        </m:e>
                        <m:sup>
                          <m:r>
                            <a:rPr lang="en-US" sz="2400" b="0" i="1" smtClean="0">
                              <a:solidFill>
                                <a:schemeClr val="bg1"/>
                              </a:solidFill>
                              <a:latin typeface="Cambria Math" panose="02040503050406030204" pitchFamily="18" charset="0"/>
                            </a:rPr>
                            <m:t>∗</m:t>
                          </m:r>
                        </m:sup>
                      </m:sSup>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𝑎𝑟𝑔𝑚𝑖𝑛</m:t>
                      </m:r>
                      <m:r>
                        <a:rPr lang="en-US" sz="2400" b="0" i="1" smtClean="0">
                          <a:solidFill>
                            <a:schemeClr val="bg1"/>
                          </a:solidFill>
                          <a:latin typeface="Cambria Math" panose="02040503050406030204" pitchFamily="18" charset="0"/>
                        </a:rPr>
                        <m:t>(</m:t>
                      </m:r>
                      <m:sSup>
                        <m:sSupPr>
                          <m:ctrlPr>
                            <a:rPr lang="en-US" sz="2400" b="0" i="1" smtClean="0">
                              <a:solidFill>
                                <a:schemeClr val="bg1"/>
                              </a:solidFill>
                              <a:latin typeface="Cambria Math" panose="02040503050406030204" pitchFamily="18" charset="0"/>
                            </a:rPr>
                          </m:ctrlPr>
                        </m:sSupPr>
                        <m:e>
                          <m:d>
                            <m:dPr>
                              <m:begChr m:val="‖"/>
                              <m:endChr m:val="‖"/>
                              <m:ctrlPr>
                                <a:rPr lang="en-US" sz="2400" b="1" i="1" smtClean="0">
                                  <a:solidFill>
                                    <a:schemeClr val="bg1"/>
                                  </a:solidFill>
                                  <a:latin typeface="Cambria Math" panose="02040503050406030204" pitchFamily="18" charset="0"/>
                                </a:rPr>
                              </m:ctrlPr>
                            </m:dPr>
                            <m:e>
                              <m:r>
                                <a:rPr lang="en-US" sz="2400" b="1">
                                  <a:solidFill>
                                    <a:schemeClr val="bg1"/>
                                  </a:solidFill>
                                  <a:latin typeface="Cambria Math" panose="02040503050406030204" pitchFamily="18" charset="0"/>
                                </a:rPr>
                                <m:t>𝐀</m:t>
                              </m:r>
                              <m:r>
                                <a:rPr lang="en-US" sz="2400" b="1" i="1">
                                  <a:solidFill>
                                    <a:schemeClr val="bg1"/>
                                  </a:solidFill>
                                  <a:latin typeface="Cambria Math" panose="02040503050406030204" pitchFamily="18" charset="0"/>
                                  <a:ea typeface="Cambria Math" panose="02040503050406030204" pitchFamily="18" charset="0"/>
                                </a:rPr>
                                <m:t>∆</m:t>
                              </m:r>
                              <m:r>
                                <a:rPr lang="en-US" sz="2400" b="1" i="1">
                                  <a:solidFill>
                                    <a:schemeClr val="bg1"/>
                                  </a:solidFill>
                                  <a:latin typeface="Cambria Math" panose="02040503050406030204" pitchFamily="18" charset="0"/>
                                  <a:ea typeface="Cambria Math" panose="02040503050406030204" pitchFamily="18" charset="0"/>
                                </a:rPr>
                                <m:t>𝒙</m:t>
                              </m:r>
                              <m:r>
                                <a:rPr lang="en-US" altLang="zh-CN" sz="2400" b="1" i="1">
                                  <a:solidFill>
                                    <a:schemeClr val="bg1"/>
                                  </a:solidFill>
                                  <a:latin typeface="Cambria Math" panose="02040503050406030204" pitchFamily="18" charset="0"/>
                                </a:rPr>
                                <m:t>+</m:t>
                              </m:r>
                              <m:r>
                                <a:rPr lang="en-US" sz="2400" b="1" i="1" dirty="0" smtClean="0">
                                  <a:solidFill>
                                    <a:schemeClr val="bg1"/>
                                  </a:solidFill>
                                  <a:latin typeface="Cambria Math" panose="02040503050406030204" pitchFamily="18" charset="0"/>
                                </a:rPr>
                                <m:t>𝒃</m:t>
                              </m:r>
                            </m:e>
                          </m:d>
                        </m:e>
                        <m:sup>
                          <m:r>
                            <a:rPr lang="en-US" sz="2400" b="0" i="1" smtClean="0">
                              <a:solidFill>
                                <a:schemeClr val="bg1"/>
                              </a:solidFill>
                              <a:latin typeface="Cambria Math" panose="02040503050406030204" pitchFamily="18" charset="0"/>
                            </a:rPr>
                            <m:t>2</m:t>
                          </m:r>
                        </m:sup>
                      </m:sSup>
                      <m:r>
                        <a:rPr lang="en-US" sz="2400" b="0" i="1" smtClean="0">
                          <a:solidFill>
                            <a:schemeClr val="bg1"/>
                          </a:solidFill>
                          <a:latin typeface="Cambria Math" panose="02040503050406030204" pitchFamily="18" charset="0"/>
                        </a:rPr>
                        <m:t>)</m:t>
                      </m:r>
                    </m:oMath>
                  </m:oMathPara>
                </a14:m>
                <a:endParaRPr lang="en-US" sz="2400" dirty="0"/>
              </a:p>
            </p:txBody>
          </p:sp>
        </mc:Choice>
        <mc:Fallback xmlns="">
          <p:sp>
            <p:nvSpPr>
              <p:cNvPr id="28" name="TextBox 27">
                <a:extLst>
                  <a:ext uri="{FF2B5EF4-FFF2-40B4-BE49-F238E27FC236}">
                    <a16:creationId xmlns:a16="http://schemas.microsoft.com/office/drawing/2014/main" id="{05621230-11E0-4D6C-BB32-5DB997107AE1}"/>
                  </a:ext>
                </a:extLst>
              </p:cNvPr>
              <p:cNvSpPr txBox="1">
                <a:spLocks noRot="1" noChangeAspect="1" noMove="1" noResize="1" noEditPoints="1" noAdjustHandles="1" noChangeArrowheads="1" noChangeShapeType="1" noTextEdit="1"/>
              </p:cNvSpPr>
              <p:nvPr/>
            </p:nvSpPr>
            <p:spPr>
              <a:xfrm>
                <a:off x="6506564" y="5658034"/>
                <a:ext cx="3755708" cy="369332"/>
              </a:xfrm>
              <a:prstGeom prst="rect">
                <a:avLst/>
              </a:prstGeom>
              <a:blipFill>
                <a:blip r:embed="rId16"/>
                <a:stretch>
                  <a:fillRect l="-1461" r="-2597" b="-34426"/>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125FF72-5FF8-490A-8144-6FFF126D4831}"/>
              </a:ext>
            </a:extLst>
          </p:cNvPr>
          <p:cNvSpPr txBox="1"/>
          <p:nvPr/>
        </p:nvSpPr>
        <p:spPr>
          <a:xfrm>
            <a:off x="10359137" y="5924082"/>
            <a:ext cx="2628900" cy="584775"/>
          </a:xfrm>
          <a:prstGeom prst="rect">
            <a:avLst/>
          </a:prstGeom>
          <a:noFill/>
        </p:spPr>
        <p:txBody>
          <a:bodyPr wrap="square" rtlCol="0">
            <a:spAutoFit/>
          </a:bodyPr>
          <a:lstStyle/>
          <a:p>
            <a:r>
              <a:rPr lang="en-US" sz="3200" dirty="0">
                <a:solidFill>
                  <a:schemeClr val="bg1"/>
                </a:solidFill>
              </a:rPr>
              <a:t>GTSAM</a:t>
            </a:r>
          </a:p>
        </p:txBody>
      </p:sp>
    </p:spTree>
    <p:extLst>
      <p:ext uri="{BB962C8B-B14F-4D97-AF65-F5344CB8AC3E}">
        <p14:creationId xmlns:p14="http://schemas.microsoft.com/office/powerpoint/2010/main" val="10804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21" grpId="0"/>
      <p:bldP spid="22" grpId="0"/>
      <p:bldP spid="24"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E5B80-BE67-4DCC-B292-4B0043EA844D}"/>
              </a:ext>
            </a:extLst>
          </p:cNvPr>
          <p:cNvSpPr>
            <a:spLocks noGrp="1"/>
          </p:cNvSpPr>
          <p:nvPr>
            <p:ph type="title"/>
          </p:nvPr>
        </p:nvSpPr>
        <p:spPr>
          <a:xfrm>
            <a:off x="838200" y="-135464"/>
            <a:ext cx="10515600" cy="1325563"/>
          </a:xfrm>
        </p:spPr>
        <p:txBody>
          <a:bodyPr/>
          <a:lstStyle/>
          <a:p>
            <a:r>
              <a:rPr lang="en-US" dirty="0"/>
              <a:t>Solving the Linear Least Squares System</a:t>
            </a:r>
          </a:p>
        </p:txBody>
      </p:sp>
      <p:pic>
        <p:nvPicPr>
          <p:cNvPr id="4" name="图片 3">
            <a:extLst>
              <a:ext uri="{FF2B5EF4-FFF2-40B4-BE49-F238E27FC236}">
                <a16:creationId xmlns:a16="http://schemas.microsoft.com/office/drawing/2014/main" id="{70ABDB9B-35A8-4B5E-92FC-03DFD723495A}"/>
              </a:ext>
            </a:extLst>
          </p:cNvPr>
          <p:cNvPicPr>
            <a:picLocks noChangeAspect="1"/>
          </p:cNvPicPr>
          <p:nvPr/>
        </p:nvPicPr>
        <p:blipFill rotWithShape="1">
          <a:blip r:embed="rId3"/>
          <a:srcRect r="35966"/>
          <a:stretch/>
        </p:blipFill>
        <p:spPr>
          <a:xfrm>
            <a:off x="504899" y="909121"/>
            <a:ext cx="2354243" cy="5320971"/>
          </a:xfrm>
          <a:prstGeom prst="rect">
            <a:avLst/>
          </a:prstGeom>
        </p:spPr>
      </p:pic>
      <p:sp>
        <p:nvSpPr>
          <p:cNvPr id="10" name="文本框 9">
            <a:extLst>
              <a:ext uri="{FF2B5EF4-FFF2-40B4-BE49-F238E27FC236}">
                <a16:creationId xmlns:a16="http://schemas.microsoft.com/office/drawing/2014/main" id="{1457CFDB-D207-4551-8FE8-621161CA173F}"/>
              </a:ext>
            </a:extLst>
          </p:cNvPr>
          <p:cNvSpPr txBox="1"/>
          <p:nvPr/>
        </p:nvSpPr>
        <p:spPr>
          <a:xfrm>
            <a:off x="-9112" y="6260612"/>
            <a:ext cx="3578416" cy="523220"/>
          </a:xfrm>
          <a:prstGeom prst="rect">
            <a:avLst/>
          </a:prstGeom>
          <a:noFill/>
        </p:spPr>
        <p:txBody>
          <a:bodyPr wrap="none" rtlCol="0">
            <a:spAutoFit/>
          </a:bodyPr>
          <a:lstStyle/>
          <a:p>
            <a:r>
              <a:rPr lang="en-US" sz="2800" dirty="0"/>
              <a:t>M</a:t>
            </a:r>
            <a:r>
              <a:rPr lang="en-US" altLang="zh-CN" sz="2800" dirty="0"/>
              <a:t>easurement Jacobian</a:t>
            </a:r>
            <a:endParaRPr lang="en-US" sz="2800" dirty="0"/>
          </a:p>
        </p:txBody>
      </p:sp>
      <p:pic>
        <p:nvPicPr>
          <p:cNvPr id="12" name="图片 11">
            <a:extLst>
              <a:ext uri="{FF2B5EF4-FFF2-40B4-BE49-F238E27FC236}">
                <a16:creationId xmlns:a16="http://schemas.microsoft.com/office/drawing/2014/main" id="{4208EFB9-B22B-4F94-9364-2000E895CBEE}"/>
              </a:ext>
            </a:extLst>
          </p:cNvPr>
          <p:cNvPicPr>
            <a:picLocks noChangeAspect="1"/>
          </p:cNvPicPr>
          <p:nvPr/>
        </p:nvPicPr>
        <p:blipFill>
          <a:blip r:embed="rId4"/>
          <a:stretch>
            <a:fillRect/>
          </a:stretch>
        </p:blipFill>
        <p:spPr>
          <a:xfrm>
            <a:off x="4137761" y="2585347"/>
            <a:ext cx="2510949" cy="2351804"/>
          </a:xfrm>
          <a:prstGeom prst="rect">
            <a:avLst/>
          </a:prstGeom>
        </p:spPr>
      </p:pic>
      <p:sp>
        <p:nvSpPr>
          <p:cNvPr id="13" name="文本框 12">
            <a:extLst>
              <a:ext uri="{FF2B5EF4-FFF2-40B4-BE49-F238E27FC236}">
                <a16:creationId xmlns:a16="http://schemas.microsoft.com/office/drawing/2014/main" id="{F7DC1A18-C93A-48AF-B541-B0D043DC9D68}"/>
              </a:ext>
            </a:extLst>
          </p:cNvPr>
          <p:cNvSpPr txBox="1"/>
          <p:nvPr/>
        </p:nvSpPr>
        <p:spPr>
          <a:xfrm>
            <a:off x="2992977" y="2969539"/>
            <a:ext cx="1173719" cy="523220"/>
          </a:xfrm>
          <a:prstGeom prst="rect">
            <a:avLst/>
          </a:prstGeom>
          <a:noFill/>
        </p:spPr>
        <p:txBody>
          <a:bodyPr wrap="none" rtlCol="0">
            <a:spAutoFit/>
          </a:bodyPr>
          <a:lstStyle/>
          <a:p>
            <a:r>
              <a:rPr lang="en-US" sz="2800" dirty="0"/>
              <a:t>A = QR</a:t>
            </a:r>
          </a:p>
        </p:txBody>
      </p:sp>
      <p:sp>
        <p:nvSpPr>
          <p:cNvPr id="15" name="文本框 14">
            <a:extLst>
              <a:ext uri="{FF2B5EF4-FFF2-40B4-BE49-F238E27FC236}">
                <a16:creationId xmlns:a16="http://schemas.microsoft.com/office/drawing/2014/main" id="{93CDDA3D-9A7E-4757-B844-148245EC6A8C}"/>
              </a:ext>
            </a:extLst>
          </p:cNvPr>
          <p:cNvSpPr txBox="1"/>
          <p:nvPr/>
        </p:nvSpPr>
        <p:spPr>
          <a:xfrm>
            <a:off x="7927329" y="1256095"/>
            <a:ext cx="4413650"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t>QR decomposition</a:t>
            </a:r>
          </a:p>
        </p:txBody>
      </p:sp>
      <p:sp>
        <p:nvSpPr>
          <p:cNvPr id="17" name="箭头: 右 16">
            <a:extLst>
              <a:ext uri="{FF2B5EF4-FFF2-40B4-BE49-F238E27FC236}">
                <a16:creationId xmlns:a16="http://schemas.microsoft.com/office/drawing/2014/main" id="{0E7F5D5A-6004-4664-BDD7-857BF8E04126}"/>
              </a:ext>
            </a:extLst>
          </p:cNvPr>
          <p:cNvSpPr/>
          <p:nvPr/>
        </p:nvSpPr>
        <p:spPr>
          <a:xfrm>
            <a:off x="2859142" y="3514199"/>
            <a:ext cx="1346231" cy="3701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图片 19">
            <a:extLst>
              <a:ext uri="{FF2B5EF4-FFF2-40B4-BE49-F238E27FC236}">
                <a16:creationId xmlns:a16="http://schemas.microsoft.com/office/drawing/2014/main" id="{A1E76B76-1450-4DA3-B191-0D9C81C00400}"/>
              </a:ext>
            </a:extLst>
          </p:cNvPr>
          <p:cNvPicPr>
            <a:picLocks noChangeAspect="1"/>
          </p:cNvPicPr>
          <p:nvPr/>
        </p:nvPicPr>
        <p:blipFill>
          <a:blip r:embed="rId5"/>
          <a:stretch>
            <a:fillRect/>
          </a:stretch>
        </p:blipFill>
        <p:spPr>
          <a:xfrm>
            <a:off x="8317898" y="5063900"/>
            <a:ext cx="2153444" cy="598179"/>
          </a:xfrm>
          <a:prstGeom prst="rect">
            <a:avLst/>
          </a:prstGeom>
        </p:spPr>
      </p:pic>
      <p:sp>
        <p:nvSpPr>
          <p:cNvPr id="21" name="文本框 20">
            <a:extLst>
              <a:ext uri="{FF2B5EF4-FFF2-40B4-BE49-F238E27FC236}">
                <a16:creationId xmlns:a16="http://schemas.microsoft.com/office/drawing/2014/main" id="{15FF8E21-6FA7-42ED-BC3D-4791DFC8E914}"/>
              </a:ext>
            </a:extLst>
          </p:cNvPr>
          <p:cNvSpPr txBox="1"/>
          <p:nvPr/>
        </p:nvSpPr>
        <p:spPr>
          <a:xfrm>
            <a:off x="2929915" y="3945786"/>
            <a:ext cx="2576593" cy="830997"/>
          </a:xfrm>
          <a:prstGeom prst="rect">
            <a:avLst/>
          </a:prstGeom>
          <a:noFill/>
        </p:spPr>
        <p:txBody>
          <a:bodyPr wrap="square" rtlCol="0">
            <a:spAutoFit/>
          </a:bodyPr>
          <a:lstStyle/>
          <a:p>
            <a:r>
              <a:rPr lang="en-US" sz="2400" b="1" i="1" dirty="0">
                <a:solidFill>
                  <a:srgbClr val="FF0000"/>
                </a:solidFill>
              </a:rPr>
              <a:t>Givens</a:t>
            </a:r>
          </a:p>
          <a:p>
            <a:r>
              <a:rPr lang="en-US" sz="2400" b="1" i="1" dirty="0">
                <a:solidFill>
                  <a:srgbClr val="FF0000"/>
                </a:solidFill>
              </a:rPr>
              <a:t>rotations</a:t>
            </a:r>
          </a:p>
        </p:txBody>
      </p:sp>
      <p:grpSp>
        <p:nvGrpSpPr>
          <p:cNvPr id="3" name="Group 2">
            <a:extLst>
              <a:ext uri="{FF2B5EF4-FFF2-40B4-BE49-F238E27FC236}">
                <a16:creationId xmlns:a16="http://schemas.microsoft.com/office/drawing/2014/main" id="{0EAE2BB4-6AFA-4150-8D7F-D8B2591E05F5}"/>
              </a:ext>
            </a:extLst>
          </p:cNvPr>
          <p:cNvGrpSpPr/>
          <p:nvPr/>
        </p:nvGrpSpPr>
        <p:grpSpPr>
          <a:xfrm>
            <a:off x="6559616" y="1943058"/>
            <a:ext cx="5384246" cy="3142281"/>
            <a:chOff x="6559616" y="1943058"/>
            <a:chExt cx="5384246" cy="3142281"/>
          </a:xfrm>
        </p:grpSpPr>
        <p:pic>
          <p:nvPicPr>
            <p:cNvPr id="18" name="图片 17">
              <a:extLst>
                <a:ext uri="{FF2B5EF4-FFF2-40B4-BE49-F238E27FC236}">
                  <a16:creationId xmlns:a16="http://schemas.microsoft.com/office/drawing/2014/main" id="{7D339495-ECCE-46D3-AB6D-FA74A7949D9C}"/>
                </a:ext>
              </a:extLst>
            </p:cNvPr>
            <p:cNvPicPr>
              <a:picLocks noChangeAspect="1"/>
            </p:cNvPicPr>
            <p:nvPr/>
          </p:nvPicPr>
          <p:blipFill>
            <a:blip r:embed="rId6"/>
            <a:stretch>
              <a:fillRect/>
            </a:stretch>
          </p:blipFill>
          <p:spPr>
            <a:xfrm>
              <a:off x="6559616" y="1943058"/>
              <a:ext cx="5384246" cy="3142281"/>
            </a:xfrm>
            <a:prstGeom prst="rect">
              <a:avLst/>
            </a:prstGeom>
          </p:spPr>
        </p:pic>
        <p:cxnSp>
          <p:nvCxnSpPr>
            <p:cNvPr id="7" name="直接连接符 6">
              <a:extLst>
                <a:ext uri="{FF2B5EF4-FFF2-40B4-BE49-F238E27FC236}">
                  <a16:creationId xmlns:a16="http://schemas.microsoft.com/office/drawing/2014/main" id="{11C41302-6B5F-46F1-B44E-490DAD13882B}"/>
                </a:ext>
              </a:extLst>
            </p:cNvPr>
            <p:cNvCxnSpPr>
              <a:cxnSpLocks/>
            </p:cNvCxnSpPr>
            <p:nvPr/>
          </p:nvCxnSpPr>
          <p:spPr>
            <a:xfrm>
              <a:off x="7831015" y="2356338"/>
              <a:ext cx="0" cy="229009"/>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110A83-B726-4BE7-AD8F-B8D1F8B23324}"/>
                  </a:ext>
                </a:extLst>
              </p:cNvPr>
              <p:cNvSpPr txBox="1"/>
              <p:nvPr/>
            </p:nvSpPr>
            <p:spPr>
              <a:xfrm>
                <a:off x="3579836" y="1414582"/>
                <a:ext cx="375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𝒙</m:t>
                          </m:r>
                        </m:e>
                        <m:sup>
                          <m:r>
                            <a:rPr lang="en-US" sz="2400" b="0" i="1" smtClean="0">
                              <a:solidFill>
                                <a:schemeClr val="tx1"/>
                              </a:solidFill>
                              <a:latin typeface="Cambria Math" panose="02040503050406030204" pitchFamily="18" charset="0"/>
                            </a:rPr>
                            <m:t>∗</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𝑎𝑟𝑔𝑚𝑖𝑛</m:t>
                      </m:r>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r>
                                <a:rPr lang="en-US" sz="2400" b="1">
                                  <a:solidFill>
                                    <a:schemeClr val="tx1"/>
                                  </a:solidFill>
                                  <a:latin typeface="Cambria Math" panose="02040503050406030204" pitchFamily="18" charset="0"/>
                                </a:rPr>
                                <m:t>𝐀</m:t>
                              </m:r>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rPr>
                                <m:t>+</m:t>
                              </m:r>
                              <m:r>
                                <a:rPr lang="en-US" sz="2400" b="1" i="1" dirty="0" smtClean="0">
                                  <a:solidFill>
                                    <a:schemeClr val="tx1"/>
                                  </a:solidFill>
                                  <a:latin typeface="Cambria Math" panose="02040503050406030204" pitchFamily="18" charset="0"/>
                                </a:rPr>
                                <m:t>𝒃</m:t>
                              </m:r>
                            </m:e>
                          </m:d>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19" name="TextBox 18">
                <a:extLst>
                  <a:ext uri="{FF2B5EF4-FFF2-40B4-BE49-F238E27FC236}">
                    <a16:creationId xmlns:a16="http://schemas.microsoft.com/office/drawing/2014/main" id="{8C110A83-B726-4BE7-AD8F-B8D1F8B23324}"/>
                  </a:ext>
                </a:extLst>
              </p:cNvPr>
              <p:cNvSpPr txBox="1">
                <a:spLocks noRot="1" noChangeAspect="1" noMove="1" noResize="1" noEditPoints="1" noAdjustHandles="1" noChangeArrowheads="1" noChangeShapeType="1" noTextEdit="1"/>
              </p:cNvSpPr>
              <p:nvPr/>
            </p:nvSpPr>
            <p:spPr>
              <a:xfrm>
                <a:off x="3579836" y="1414582"/>
                <a:ext cx="3755708" cy="369332"/>
              </a:xfrm>
              <a:prstGeom prst="rect">
                <a:avLst/>
              </a:prstGeom>
              <a:blipFill>
                <a:blip r:embed="rId7"/>
                <a:stretch>
                  <a:fillRect l="-1461" r="-2597" b="-34426"/>
                </a:stretch>
              </a:blipFill>
            </p:spPr>
            <p:txBody>
              <a:bodyPr/>
              <a:lstStyle/>
              <a:p>
                <a:r>
                  <a:rPr lang="en-US">
                    <a:noFill/>
                  </a:rPr>
                  <a:t> </a:t>
                </a:r>
              </a:p>
            </p:txBody>
          </p:sp>
        </mc:Fallback>
      </mc:AlternateContent>
    </p:spTree>
    <p:extLst>
      <p:ext uri="{BB962C8B-B14F-4D97-AF65-F5344CB8AC3E}">
        <p14:creationId xmlns:p14="http://schemas.microsoft.com/office/powerpoint/2010/main" val="379060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animBg="1"/>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A5D26-F91F-43F8-AE2D-F4BB7112B6F1}"/>
              </a:ext>
            </a:extLst>
          </p:cNvPr>
          <p:cNvSpPr>
            <a:spLocks noGrp="1"/>
          </p:cNvSpPr>
          <p:nvPr>
            <p:ph type="title"/>
          </p:nvPr>
        </p:nvSpPr>
        <p:spPr>
          <a:xfrm>
            <a:off x="838200" y="0"/>
            <a:ext cx="10515600" cy="1325563"/>
          </a:xfrm>
        </p:spPr>
        <p:txBody>
          <a:bodyPr/>
          <a:lstStyle/>
          <a:p>
            <a:r>
              <a:rPr lang="en-US" dirty="0"/>
              <a:t>Retaining Sparsity: Variable Ordering </a:t>
            </a:r>
          </a:p>
        </p:txBody>
      </p:sp>
      <p:pic>
        <p:nvPicPr>
          <p:cNvPr id="4" name="图片 3">
            <a:extLst>
              <a:ext uri="{FF2B5EF4-FFF2-40B4-BE49-F238E27FC236}">
                <a16:creationId xmlns:a16="http://schemas.microsoft.com/office/drawing/2014/main" id="{9EC291C5-7C6C-4A10-B035-1A4445CAECA7}"/>
              </a:ext>
            </a:extLst>
          </p:cNvPr>
          <p:cNvPicPr>
            <a:picLocks noChangeAspect="1"/>
          </p:cNvPicPr>
          <p:nvPr/>
        </p:nvPicPr>
        <p:blipFill>
          <a:blip r:embed="rId3"/>
          <a:stretch>
            <a:fillRect/>
          </a:stretch>
        </p:blipFill>
        <p:spPr>
          <a:xfrm>
            <a:off x="1354619" y="982835"/>
            <a:ext cx="1930468" cy="2656324"/>
          </a:xfrm>
          <a:prstGeom prst="rect">
            <a:avLst/>
          </a:prstGeom>
        </p:spPr>
      </p:pic>
      <p:pic>
        <p:nvPicPr>
          <p:cNvPr id="5" name="图片 4">
            <a:extLst>
              <a:ext uri="{FF2B5EF4-FFF2-40B4-BE49-F238E27FC236}">
                <a16:creationId xmlns:a16="http://schemas.microsoft.com/office/drawing/2014/main" id="{BD3E6ADF-DCD1-456C-A3F2-029AAC100A9F}"/>
              </a:ext>
            </a:extLst>
          </p:cNvPr>
          <p:cNvPicPr>
            <a:picLocks noChangeAspect="1"/>
          </p:cNvPicPr>
          <p:nvPr/>
        </p:nvPicPr>
        <p:blipFill>
          <a:blip r:embed="rId4"/>
          <a:stretch>
            <a:fillRect/>
          </a:stretch>
        </p:blipFill>
        <p:spPr>
          <a:xfrm>
            <a:off x="5000589" y="1210019"/>
            <a:ext cx="2257309" cy="2449793"/>
          </a:xfrm>
          <a:prstGeom prst="rect">
            <a:avLst/>
          </a:prstGeom>
        </p:spPr>
      </p:pic>
      <p:sp>
        <p:nvSpPr>
          <p:cNvPr id="6" name="箭头: 右 5">
            <a:extLst>
              <a:ext uri="{FF2B5EF4-FFF2-40B4-BE49-F238E27FC236}">
                <a16:creationId xmlns:a16="http://schemas.microsoft.com/office/drawing/2014/main" id="{9E30006B-992B-4E08-8FFF-87062F0B7353}"/>
              </a:ext>
            </a:extLst>
          </p:cNvPr>
          <p:cNvSpPr/>
          <p:nvPr/>
        </p:nvSpPr>
        <p:spPr>
          <a:xfrm>
            <a:off x="3525931" y="2331864"/>
            <a:ext cx="1346231" cy="3701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8690F380-5CB7-45EC-BC14-F248F87D46CE}"/>
              </a:ext>
            </a:extLst>
          </p:cNvPr>
          <p:cNvSpPr txBox="1"/>
          <p:nvPr/>
        </p:nvSpPr>
        <p:spPr>
          <a:xfrm>
            <a:off x="3887904" y="1739532"/>
            <a:ext cx="622286" cy="523220"/>
          </a:xfrm>
          <a:prstGeom prst="rect">
            <a:avLst/>
          </a:prstGeom>
          <a:noFill/>
        </p:spPr>
        <p:txBody>
          <a:bodyPr wrap="none" rtlCol="0">
            <a:spAutoFit/>
          </a:bodyPr>
          <a:lstStyle/>
          <a:p>
            <a:r>
              <a:rPr lang="en-US" sz="2800" dirty="0">
                <a:solidFill>
                  <a:srgbClr val="FF0000"/>
                </a:solidFill>
              </a:rPr>
              <a:t>QR</a:t>
            </a:r>
          </a:p>
        </p:txBody>
      </p:sp>
      <p:sp>
        <p:nvSpPr>
          <p:cNvPr id="9" name="文本框 8">
            <a:extLst>
              <a:ext uri="{FF2B5EF4-FFF2-40B4-BE49-F238E27FC236}">
                <a16:creationId xmlns:a16="http://schemas.microsoft.com/office/drawing/2014/main" id="{1074B858-074A-4732-B8C4-C40F5BA9BEC2}"/>
              </a:ext>
            </a:extLst>
          </p:cNvPr>
          <p:cNvSpPr txBox="1"/>
          <p:nvPr/>
        </p:nvSpPr>
        <p:spPr>
          <a:xfrm>
            <a:off x="2532535" y="3635391"/>
            <a:ext cx="3786037" cy="461665"/>
          </a:xfrm>
          <a:prstGeom prst="rect">
            <a:avLst/>
          </a:prstGeom>
          <a:noFill/>
        </p:spPr>
        <p:txBody>
          <a:bodyPr wrap="square" rtlCol="0">
            <a:spAutoFit/>
          </a:bodyPr>
          <a:lstStyle/>
          <a:p>
            <a:r>
              <a:rPr lang="en-US" sz="2400" dirty="0"/>
              <a:t>COLAMD</a:t>
            </a:r>
            <a:r>
              <a:rPr lang="en-US" sz="2400" dirty="0">
                <a:solidFill>
                  <a:srgbClr val="FF0000"/>
                </a:solidFill>
              </a:rPr>
              <a:t> </a:t>
            </a:r>
            <a:r>
              <a:rPr lang="en-US" altLang="zh-CN" sz="2400" dirty="0">
                <a:solidFill>
                  <a:srgbClr val="FF0000"/>
                </a:solidFill>
              </a:rPr>
              <a:t>permute</a:t>
            </a:r>
            <a:endParaRPr lang="en-US" sz="2400" dirty="0">
              <a:solidFill>
                <a:srgbClr val="FF0000"/>
              </a:solidFill>
            </a:endParaRPr>
          </a:p>
        </p:txBody>
      </p:sp>
      <p:pic>
        <p:nvPicPr>
          <p:cNvPr id="10" name="图片 9">
            <a:extLst>
              <a:ext uri="{FF2B5EF4-FFF2-40B4-BE49-F238E27FC236}">
                <a16:creationId xmlns:a16="http://schemas.microsoft.com/office/drawing/2014/main" id="{65366CAF-5D17-4080-8048-8E101EAC2DA3}"/>
              </a:ext>
            </a:extLst>
          </p:cNvPr>
          <p:cNvPicPr>
            <a:picLocks noChangeAspect="1"/>
          </p:cNvPicPr>
          <p:nvPr/>
        </p:nvPicPr>
        <p:blipFill>
          <a:blip r:embed="rId5"/>
          <a:stretch>
            <a:fillRect/>
          </a:stretch>
        </p:blipFill>
        <p:spPr>
          <a:xfrm>
            <a:off x="1438229" y="4067744"/>
            <a:ext cx="1930469" cy="2790256"/>
          </a:xfrm>
          <a:prstGeom prst="rect">
            <a:avLst/>
          </a:prstGeom>
        </p:spPr>
      </p:pic>
      <p:sp>
        <p:nvSpPr>
          <p:cNvPr id="8" name="箭头: 右 7">
            <a:extLst>
              <a:ext uri="{FF2B5EF4-FFF2-40B4-BE49-F238E27FC236}">
                <a16:creationId xmlns:a16="http://schemas.microsoft.com/office/drawing/2014/main" id="{3D7664D7-C865-45B6-A727-83C94B34AC03}"/>
              </a:ext>
            </a:extLst>
          </p:cNvPr>
          <p:cNvSpPr/>
          <p:nvPr/>
        </p:nvSpPr>
        <p:spPr>
          <a:xfrm rot="5400000">
            <a:off x="2033231" y="3671039"/>
            <a:ext cx="573243" cy="41701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7453ADDC-6CD9-4C42-A31A-70EB043F1231}"/>
              </a:ext>
            </a:extLst>
          </p:cNvPr>
          <p:cNvPicPr>
            <a:picLocks noChangeAspect="1"/>
          </p:cNvPicPr>
          <p:nvPr/>
        </p:nvPicPr>
        <p:blipFill>
          <a:blip r:embed="rId6"/>
          <a:stretch>
            <a:fillRect/>
          </a:stretch>
        </p:blipFill>
        <p:spPr>
          <a:xfrm>
            <a:off x="5016598" y="4166168"/>
            <a:ext cx="2241300" cy="2449793"/>
          </a:xfrm>
          <a:prstGeom prst="rect">
            <a:avLst/>
          </a:prstGeom>
        </p:spPr>
      </p:pic>
      <p:sp>
        <p:nvSpPr>
          <p:cNvPr id="12" name="箭头: 右 11">
            <a:extLst>
              <a:ext uri="{FF2B5EF4-FFF2-40B4-BE49-F238E27FC236}">
                <a16:creationId xmlns:a16="http://schemas.microsoft.com/office/drawing/2014/main" id="{4136A6D0-EE3D-4BBC-973F-FA5E4C83250F}"/>
              </a:ext>
            </a:extLst>
          </p:cNvPr>
          <p:cNvSpPr/>
          <p:nvPr/>
        </p:nvSpPr>
        <p:spPr>
          <a:xfrm>
            <a:off x="3525932" y="5051754"/>
            <a:ext cx="1346231" cy="3701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0B248FFE-E9B6-458F-9138-7513C0A8CAFA}"/>
              </a:ext>
            </a:extLst>
          </p:cNvPr>
          <p:cNvSpPr txBox="1"/>
          <p:nvPr/>
        </p:nvSpPr>
        <p:spPr>
          <a:xfrm>
            <a:off x="3887905" y="4459422"/>
            <a:ext cx="622286" cy="523220"/>
          </a:xfrm>
          <a:prstGeom prst="rect">
            <a:avLst/>
          </a:prstGeom>
          <a:noFill/>
        </p:spPr>
        <p:txBody>
          <a:bodyPr wrap="none" rtlCol="0">
            <a:spAutoFit/>
          </a:bodyPr>
          <a:lstStyle/>
          <a:p>
            <a:r>
              <a:rPr lang="en-US" sz="2800" dirty="0">
                <a:solidFill>
                  <a:srgbClr val="FF0000"/>
                </a:solidFill>
              </a:rPr>
              <a:t>QR</a:t>
            </a:r>
          </a:p>
        </p:txBody>
      </p:sp>
      <p:sp>
        <p:nvSpPr>
          <p:cNvPr id="14" name="文本框 13">
            <a:extLst>
              <a:ext uri="{FF2B5EF4-FFF2-40B4-BE49-F238E27FC236}">
                <a16:creationId xmlns:a16="http://schemas.microsoft.com/office/drawing/2014/main" id="{BE7DB029-55CB-4061-A737-92122A1E1446}"/>
              </a:ext>
            </a:extLst>
          </p:cNvPr>
          <p:cNvSpPr txBox="1"/>
          <p:nvPr/>
        </p:nvSpPr>
        <p:spPr>
          <a:xfrm>
            <a:off x="7934869" y="1697531"/>
            <a:ext cx="3098800" cy="523220"/>
          </a:xfrm>
          <a:prstGeom prst="rect">
            <a:avLst/>
          </a:prstGeom>
          <a:noFill/>
        </p:spPr>
        <p:txBody>
          <a:bodyPr wrap="square" rtlCol="0">
            <a:spAutoFit/>
          </a:bodyPr>
          <a:lstStyle/>
          <a:p>
            <a:r>
              <a:rPr lang="en-US" sz="2800" dirty="0"/>
              <a:t>Default Ordering </a:t>
            </a:r>
          </a:p>
        </p:txBody>
      </p:sp>
      <p:pic>
        <p:nvPicPr>
          <p:cNvPr id="15" name="图片 14">
            <a:extLst>
              <a:ext uri="{FF2B5EF4-FFF2-40B4-BE49-F238E27FC236}">
                <a16:creationId xmlns:a16="http://schemas.microsoft.com/office/drawing/2014/main" id="{6EB03CA1-F134-4DD6-9BF9-6473A6A6A70D}"/>
              </a:ext>
            </a:extLst>
          </p:cNvPr>
          <p:cNvPicPr>
            <a:picLocks noChangeAspect="1"/>
          </p:cNvPicPr>
          <p:nvPr/>
        </p:nvPicPr>
        <p:blipFill>
          <a:blip r:embed="rId7"/>
          <a:stretch>
            <a:fillRect/>
          </a:stretch>
        </p:blipFill>
        <p:spPr>
          <a:xfrm>
            <a:off x="7257898" y="2562139"/>
            <a:ext cx="4829175" cy="1104900"/>
          </a:xfrm>
          <a:prstGeom prst="rect">
            <a:avLst/>
          </a:prstGeom>
        </p:spPr>
      </p:pic>
      <p:pic>
        <p:nvPicPr>
          <p:cNvPr id="16" name="图片 15">
            <a:extLst>
              <a:ext uri="{FF2B5EF4-FFF2-40B4-BE49-F238E27FC236}">
                <a16:creationId xmlns:a16="http://schemas.microsoft.com/office/drawing/2014/main" id="{749C542A-8D15-4B1C-B8D1-FAA619504DDA}"/>
              </a:ext>
            </a:extLst>
          </p:cNvPr>
          <p:cNvPicPr>
            <a:picLocks noChangeAspect="1"/>
          </p:cNvPicPr>
          <p:nvPr/>
        </p:nvPicPr>
        <p:blipFill>
          <a:blip r:embed="rId8"/>
          <a:stretch>
            <a:fillRect/>
          </a:stretch>
        </p:blipFill>
        <p:spPr>
          <a:xfrm>
            <a:off x="8600327" y="3768654"/>
            <a:ext cx="2153444" cy="598179"/>
          </a:xfrm>
          <a:prstGeom prst="rect">
            <a:avLst/>
          </a:prstGeom>
        </p:spPr>
      </p:pic>
      <p:sp>
        <p:nvSpPr>
          <p:cNvPr id="17" name="文本框 16">
            <a:extLst>
              <a:ext uri="{FF2B5EF4-FFF2-40B4-BE49-F238E27FC236}">
                <a16:creationId xmlns:a16="http://schemas.microsoft.com/office/drawing/2014/main" id="{B8897015-F671-479A-95DF-F55E4D4E5F6E}"/>
              </a:ext>
            </a:extLst>
          </p:cNvPr>
          <p:cNvSpPr txBox="1"/>
          <p:nvPr/>
        </p:nvSpPr>
        <p:spPr>
          <a:xfrm>
            <a:off x="7934869" y="4683415"/>
            <a:ext cx="3920067" cy="954107"/>
          </a:xfrm>
          <a:prstGeom prst="rect">
            <a:avLst/>
          </a:prstGeom>
          <a:noFill/>
        </p:spPr>
        <p:txBody>
          <a:bodyPr wrap="square" rtlCol="0">
            <a:spAutoFit/>
          </a:bodyPr>
          <a:lstStyle/>
          <a:p>
            <a:r>
              <a:rPr lang="en-US" sz="2800" dirty="0"/>
              <a:t>Ordering based on </a:t>
            </a:r>
          </a:p>
          <a:p>
            <a:r>
              <a:rPr lang="en-US" sz="2800" dirty="0"/>
              <a:t>COLAMD heuristic </a:t>
            </a:r>
          </a:p>
        </p:txBody>
      </p:sp>
    </p:spTree>
    <p:extLst>
      <p:ext uri="{BB962C8B-B14F-4D97-AF65-F5344CB8AC3E}">
        <p14:creationId xmlns:p14="http://schemas.microsoft.com/office/powerpoint/2010/main" val="100639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2"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0A65D-A1B4-492E-93F3-571565733B9B}"/>
              </a:ext>
            </a:extLst>
          </p:cNvPr>
          <p:cNvSpPr>
            <a:spLocks noGrp="1"/>
          </p:cNvSpPr>
          <p:nvPr>
            <p:ph type="title"/>
          </p:nvPr>
        </p:nvSpPr>
        <p:spPr/>
        <p:txBody>
          <a:bodyPr/>
          <a:lstStyle/>
          <a:p>
            <a:r>
              <a:rPr lang="en-US" dirty="0"/>
              <a:t>G2O and GTSAM</a:t>
            </a:r>
          </a:p>
        </p:txBody>
      </p:sp>
      <p:pic>
        <p:nvPicPr>
          <p:cNvPr id="4" name="图片 3">
            <a:extLst>
              <a:ext uri="{FF2B5EF4-FFF2-40B4-BE49-F238E27FC236}">
                <a16:creationId xmlns:a16="http://schemas.microsoft.com/office/drawing/2014/main" id="{FA0D7573-3905-402E-A89A-E6981AD05F52}"/>
              </a:ext>
            </a:extLst>
          </p:cNvPr>
          <p:cNvPicPr>
            <a:picLocks noChangeAspect="1"/>
          </p:cNvPicPr>
          <p:nvPr/>
        </p:nvPicPr>
        <p:blipFill>
          <a:blip r:embed="rId3"/>
          <a:stretch>
            <a:fillRect/>
          </a:stretch>
        </p:blipFill>
        <p:spPr>
          <a:xfrm>
            <a:off x="281603" y="2405407"/>
            <a:ext cx="4693933" cy="2434613"/>
          </a:xfrm>
          <a:prstGeom prst="rect">
            <a:avLst/>
          </a:prstGeom>
        </p:spPr>
      </p:pic>
      <p:pic>
        <p:nvPicPr>
          <p:cNvPr id="5" name="图片 4">
            <a:extLst>
              <a:ext uri="{FF2B5EF4-FFF2-40B4-BE49-F238E27FC236}">
                <a16:creationId xmlns:a16="http://schemas.microsoft.com/office/drawing/2014/main" id="{0AC0FFD9-9AFD-4390-A4BE-696CF93C02F1}"/>
              </a:ext>
            </a:extLst>
          </p:cNvPr>
          <p:cNvPicPr>
            <a:picLocks noChangeAspect="1"/>
          </p:cNvPicPr>
          <p:nvPr/>
        </p:nvPicPr>
        <p:blipFill>
          <a:blip r:embed="rId4"/>
          <a:stretch>
            <a:fillRect/>
          </a:stretch>
        </p:blipFill>
        <p:spPr>
          <a:xfrm>
            <a:off x="4670655" y="2354658"/>
            <a:ext cx="7521345" cy="1049490"/>
          </a:xfrm>
          <a:prstGeom prst="rect">
            <a:avLst/>
          </a:prstGeom>
        </p:spPr>
      </p:pic>
      <p:pic>
        <p:nvPicPr>
          <p:cNvPr id="6" name="图片 5">
            <a:extLst>
              <a:ext uri="{FF2B5EF4-FFF2-40B4-BE49-F238E27FC236}">
                <a16:creationId xmlns:a16="http://schemas.microsoft.com/office/drawing/2014/main" id="{47C4825D-2EBD-44D2-A3DF-A64E1969A142}"/>
              </a:ext>
            </a:extLst>
          </p:cNvPr>
          <p:cNvPicPr>
            <a:picLocks noChangeAspect="1"/>
          </p:cNvPicPr>
          <p:nvPr/>
        </p:nvPicPr>
        <p:blipFill>
          <a:blip r:embed="rId5"/>
          <a:stretch>
            <a:fillRect/>
          </a:stretch>
        </p:blipFill>
        <p:spPr>
          <a:xfrm>
            <a:off x="5043227" y="3798035"/>
            <a:ext cx="7148773" cy="1309223"/>
          </a:xfrm>
          <a:prstGeom prst="rect">
            <a:avLst/>
          </a:prstGeom>
        </p:spPr>
      </p:pic>
      <p:sp>
        <p:nvSpPr>
          <p:cNvPr id="8" name="矩形 7">
            <a:extLst>
              <a:ext uri="{FF2B5EF4-FFF2-40B4-BE49-F238E27FC236}">
                <a16:creationId xmlns:a16="http://schemas.microsoft.com/office/drawing/2014/main" id="{0293AD8B-FB80-4205-A0E9-8B5032783767}"/>
              </a:ext>
            </a:extLst>
          </p:cNvPr>
          <p:cNvSpPr/>
          <p:nvPr/>
        </p:nvSpPr>
        <p:spPr>
          <a:xfrm>
            <a:off x="2353456" y="1575576"/>
            <a:ext cx="9710205" cy="18793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73266274-9780-40F2-9A6E-80EF7EA4D255}"/>
              </a:ext>
            </a:extLst>
          </p:cNvPr>
          <p:cNvSpPr/>
          <p:nvPr/>
        </p:nvSpPr>
        <p:spPr>
          <a:xfrm>
            <a:off x="2353457" y="3798033"/>
            <a:ext cx="9710206" cy="1756706"/>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0B478380-23FB-47AB-B700-F4A072136851}"/>
              </a:ext>
            </a:extLst>
          </p:cNvPr>
          <p:cNvSpPr txBox="1"/>
          <p:nvPr/>
        </p:nvSpPr>
        <p:spPr>
          <a:xfrm>
            <a:off x="2628569" y="1769883"/>
            <a:ext cx="1844733" cy="584775"/>
          </a:xfrm>
          <a:prstGeom prst="rect">
            <a:avLst/>
          </a:prstGeom>
          <a:noFill/>
        </p:spPr>
        <p:txBody>
          <a:bodyPr wrap="square" rtlCol="0">
            <a:spAutoFit/>
          </a:bodyPr>
          <a:lstStyle/>
          <a:p>
            <a:r>
              <a:rPr lang="en-US" sz="3200" b="1" dirty="0">
                <a:solidFill>
                  <a:srgbClr val="FF0000"/>
                </a:solidFill>
              </a:rPr>
              <a:t>GTSAM</a:t>
            </a:r>
          </a:p>
        </p:txBody>
      </p:sp>
      <p:sp>
        <p:nvSpPr>
          <p:cNvPr id="11" name="文本框 10">
            <a:extLst>
              <a:ext uri="{FF2B5EF4-FFF2-40B4-BE49-F238E27FC236}">
                <a16:creationId xmlns:a16="http://schemas.microsoft.com/office/drawing/2014/main" id="{491F20E1-3E0A-444D-8863-3143D1045D41}"/>
              </a:ext>
            </a:extLst>
          </p:cNvPr>
          <p:cNvSpPr txBox="1"/>
          <p:nvPr/>
        </p:nvSpPr>
        <p:spPr>
          <a:xfrm>
            <a:off x="2570067" y="4840020"/>
            <a:ext cx="1844733" cy="584775"/>
          </a:xfrm>
          <a:prstGeom prst="rect">
            <a:avLst/>
          </a:prstGeom>
          <a:noFill/>
        </p:spPr>
        <p:txBody>
          <a:bodyPr wrap="square" rtlCol="0">
            <a:spAutoFit/>
          </a:bodyPr>
          <a:lstStyle/>
          <a:p>
            <a:r>
              <a:rPr lang="en-US" sz="3200" b="1" dirty="0">
                <a:solidFill>
                  <a:srgbClr val="0070C0"/>
                </a:solidFill>
              </a:rPr>
              <a:t>G2O</a:t>
            </a:r>
          </a:p>
        </p:txBody>
      </p:sp>
      <p:pic>
        <p:nvPicPr>
          <p:cNvPr id="13" name="图片 12">
            <a:extLst>
              <a:ext uri="{FF2B5EF4-FFF2-40B4-BE49-F238E27FC236}">
                <a16:creationId xmlns:a16="http://schemas.microsoft.com/office/drawing/2014/main" id="{AF2419AC-958A-4457-884D-12D8CEDEBF5F}"/>
              </a:ext>
            </a:extLst>
          </p:cNvPr>
          <p:cNvPicPr>
            <a:picLocks noChangeAspect="1"/>
          </p:cNvPicPr>
          <p:nvPr/>
        </p:nvPicPr>
        <p:blipFill>
          <a:blip r:embed="rId6"/>
          <a:stretch>
            <a:fillRect/>
          </a:stretch>
        </p:blipFill>
        <p:spPr>
          <a:xfrm>
            <a:off x="5043227" y="1687138"/>
            <a:ext cx="1718653" cy="803526"/>
          </a:xfrm>
          <a:prstGeom prst="rect">
            <a:avLst/>
          </a:prstGeom>
        </p:spPr>
      </p:pic>
      <p:pic>
        <p:nvPicPr>
          <p:cNvPr id="3" name="图片 2">
            <a:extLst>
              <a:ext uri="{FF2B5EF4-FFF2-40B4-BE49-F238E27FC236}">
                <a16:creationId xmlns:a16="http://schemas.microsoft.com/office/drawing/2014/main" id="{A9424460-9AAF-4FB6-83F4-0FAB7E9CF34A}"/>
              </a:ext>
            </a:extLst>
          </p:cNvPr>
          <p:cNvPicPr>
            <a:picLocks noChangeAspect="1"/>
          </p:cNvPicPr>
          <p:nvPr/>
        </p:nvPicPr>
        <p:blipFill>
          <a:blip r:embed="rId7"/>
          <a:stretch>
            <a:fillRect/>
          </a:stretch>
        </p:blipFill>
        <p:spPr>
          <a:xfrm>
            <a:off x="4790239" y="4524533"/>
            <a:ext cx="1971641" cy="759447"/>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91E08CB-0C8D-44E3-A92B-EDBCA630594D}"/>
                  </a:ext>
                </a:extLst>
              </p:cNvPr>
              <p:cNvSpPr txBox="1"/>
              <p:nvPr/>
            </p:nvSpPr>
            <p:spPr>
              <a:xfrm>
                <a:off x="8431327" y="1058925"/>
                <a:ext cx="375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𝒙</m:t>
                          </m:r>
                        </m:e>
                        <m:sup>
                          <m:r>
                            <a:rPr lang="en-US" sz="2400" b="0" i="1" smtClean="0">
                              <a:solidFill>
                                <a:schemeClr val="tx1"/>
                              </a:solidFill>
                              <a:latin typeface="Cambria Math" panose="02040503050406030204" pitchFamily="18" charset="0"/>
                            </a:rPr>
                            <m:t>∗</m:t>
                          </m:r>
                        </m:sup>
                      </m:sSup>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𝑎𝑟𝑔𝑚𝑖𝑛</m:t>
                      </m:r>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r>
                                <a:rPr lang="en-US" sz="2400" b="1">
                                  <a:solidFill>
                                    <a:schemeClr val="tx1"/>
                                  </a:solidFill>
                                  <a:latin typeface="Cambria Math" panose="02040503050406030204" pitchFamily="18" charset="0"/>
                                </a:rPr>
                                <m:t>𝐀</m:t>
                              </m:r>
                              <m:r>
                                <a:rPr lang="en-US" sz="2400" b="1" i="1">
                                  <a:solidFill>
                                    <a:schemeClr val="tx1"/>
                                  </a:solidFill>
                                  <a:latin typeface="Cambria Math" panose="02040503050406030204" pitchFamily="18" charset="0"/>
                                  <a:ea typeface="Cambria Math" panose="02040503050406030204" pitchFamily="18" charset="0"/>
                                </a:rPr>
                                <m:t>∆</m:t>
                              </m:r>
                              <m:r>
                                <a:rPr lang="en-US" sz="2400" b="1" i="1">
                                  <a:solidFill>
                                    <a:schemeClr val="tx1"/>
                                  </a:solidFill>
                                  <a:latin typeface="Cambria Math" panose="02040503050406030204" pitchFamily="18" charset="0"/>
                                  <a:ea typeface="Cambria Math" panose="02040503050406030204" pitchFamily="18" charset="0"/>
                                </a:rPr>
                                <m:t>𝒙</m:t>
                              </m:r>
                              <m:r>
                                <a:rPr lang="en-US" altLang="zh-CN" sz="2400" b="1" i="1">
                                  <a:solidFill>
                                    <a:schemeClr val="tx1"/>
                                  </a:solidFill>
                                  <a:latin typeface="Cambria Math" panose="02040503050406030204" pitchFamily="18" charset="0"/>
                                </a:rPr>
                                <m:t>+</m:t>
                              </m:r>
                              <m:r>
                                <a:rPr lang="en-US" sz="2400" b="1" i="1" dirty="0" smtClean="0">
                                  <a:solidFill>
                                    <a:schemeClr val="tx1"/>
                                  </a:solidFill>
                                  <a:latin typeface="Cambria Math" panose="02040503050406030204" pitchFamily="18" charset="0"/>
                                </a:rPr>
                                <m:t>𝒃</m:t>
                              </m:r>
                            </m:e>
                          </m:d>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p:txBody>
          </p:sp>
        </mc:Choice>
        <mc:Fallback xmlns="">
          <p:sp>
            <p:nvSpPr>
              <p:cNvPr id="14" name="TextBox 13">
                <a:extLst>
                  <a:ext uri="{FF2B5EF4-FFF2-40B4-BE49-F238E27FC236}">
                    <a16:creationId xmlns:a16="http://schemas.microsoft.com/office/drawing/2014/main" id="{B91E08CB-0C8D-44E3-A92B-EDBCA630594D}"/>
                  </a:ext>
                </a:extLst>
              </p:cNvPr>
              <p:cNvSpPr txBox="1">
                <a:spLocks noRot="1" noChangeAspect="1" noMove="1" noResize="1" noEditPoints="1" noAdjustHandles="1" noChangeArrowheads="1" noChangeShapeType="1" noTextEdit="1"/>
              </p:cNvSpPr>
              <p:nvPr/>
            </p:nvSpPr>
            <p:spPr>
              <a:xfrm>
                <a:off x="8431327" y="1058925"/>
                <a:ext cx="3755708" cy="369332"/>
              </a:xfrm>
              <a:prstGeom prst="rect">
                <a:avLst/>
              </a:prstGeom>
              <a:blipFill>
                <a:blip r:embed="rId8"/>
                <a:stretch>
                  <a:fillRect l="-1461" t="-1667" r="-2597" b="-35000"/>
                </a:stretch>
              </a:blipFill>
            </p:spPr>
            <p:txBody>
              <a:bodyPr/>
              <a:lstStyle/>
              <a:p>
                <a:r>
                  <a:rPr lang="en-US">
                    <a:noFill/>
                  </a:rPr>
                  <a:t> </a:t>
                </a:r>
              </a:p>
            </p:txBody>
          </p:sp>
        </mc:Fallback>
      </mc:AlternateContent>
      <p:pic>
        <p:nvPicPr>
          <p:cNvPr id="15" name="图片 29">
            <a:extLst>
              <a:ext uri="{FF2B5EF4-FFF2-40B4-BE49-F238E27FC236}">
                <a16:creationId xmlns:a16="http://schemas.microsoft.com/office/drawing/2014/main" id="{CD033BD9-7CA9-4E4A-9897-007E35D6C04C}"/>
              </a:ext>
            </a:extLst>
          </p:cNvPr>
          <p:cNvPicPr>
            <a:picLocks noChangeAspect="1"/>
          </p:cNvPicPr>
          <p:nvPr/>
        </p:nvPicPr>
        <p:blipFill>
          <a:blip r:embed="rId9"/>
          <a:stretch>
            <a:fillRect/>
          </a:stretch>
        </p:blipFill>
        <p:spPr>
          <a:xfrm>
            <a:off x="8431327" y="5803356"/>
            <a:ext cx="2038350" cy="514350"/>
          </a:xfrm>
          <a:prstGeom prst="rect">
            <a:avLst/>
          </a:prstGeom>
        </p:spPr>
      </p:pic>
    </p:spTree>
    <p:extLst>
      <p:ext uri="{BB962C8B-B14F-4D97-AF65-F5344CB8AC3E}">
        <p14:creationId xmlns:p14="http://schemas.microsoft.com/office/powerpoint/2010/main" val="315103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CAF24FC-9933-4D2A-A8DF-C448024757A0}"/>
              </a:ext>
            </a:extLst>
          </p:cNvPr>
          <p:cNvPicPr>
            <a:picLocks noChangeAspect="1"/>
          </p:cNvPicPr>
          <p:nvPr/>
        </p:nvPicPr>
        <p:blipFill>
          <a:blip r:embed="rId3"/>
          <a:stretch>
            <a:fillRect/>
          </a:stretch>
        </p:blipFill>
        <p:spPr>
          <a:xfrm>
            <a:off x="5942786" y="3115574"/>
            <a:ext cx="5245719" cy="557561"/>
          </a:xfrm>
          <a:prstGeom prst="rect">
            <a:avLst/>
          </a:prstGeom>
        </p:spPr>
      </p:pic>
      <p:sp>
        <p:nvSpPr>
          <p:cNvPr id="2" name="标题 1">
            <a:extLst>
              <a:ext uri="{FF2B5EF4-FFF2-40B4-BE49-F238E27FC236}">
                <a16:creationId xmlns:a16="http://schemas.microsoft.com/office/drawing/2014/main" id="{77D68625-620C-40B0-A6DB-722F299BDEE4}"/>
              </a:ext>
            </a:extLst>
          </p:cNvPr>
          <p:cNvSpPr>
            <a:spLocks noGrp="1"/>
          </p:cNvSpPr>
          <p:nvPr>
            <p:ph type="title"/>
          </p:nvPr>
        </p:nvSpPr>
        <p:spPr>
          <a:xfrm>
            <a:off x="838200" y="-148593"/>
            <a:ext cx="10515600" cy="1325563"/>
          </a:xfrm>
        </p:spPr>
        <p:txBody>
          <a:bodyPr/>
          <a:lstStyle/>
          <a:p>
            <a:r>
              <a:rPr lang="en-US" dirty="0" err="1"/>
              <a:t>iSAM</a:t>
            </a:r>
            <a:r>
              <a:rPr lang="en-US" dirty="0"/>
              <a:t> [</a:t>
            </a:r>
            <a:r>
              <a:rPr lang="en-US" dirty="0" err="1"/>
              <a:t>Kaess</a:t>
            </a:r>
            <a:r>
              <a:rPr lang="en-US" dirty="0"/>
              <a:t> et al., TRO 08]</a:t>
            </a:r>
          </a:p>
        </p:txBody>
      </p:sp>
      <p:sp>
        <p:nvSpPr>
          <p:cNvPr id="3" name="内容占位符 2">
            <a:extLst>
              <a:ext uri="{FF2B5EF4-FFF2-40B4-BE49-F238E27FC236}">
                <a16:creationId xmlns:a16="http://schemas.microsoft.com/office/drawing/2014/main" id="{364E936F-579D-4FEB-B83A-B2D7A8CC3EC6}"/>
              </a:ext>
            </a:extLst>
          </p:cNvPr>
          <p:cNvSpPr>
            <a:spLocks noGrp="1"/>
          </p:cNvSpPr>
          <p:nvPr>
            <p:ph idx="1"/>
          </p:nvPr>
        </p:nvSpPr>
        <p:spPr>
          <a:xfrm>
            <a:off x="908353" y="960032"/>
            <a:ext cx="5584902" cy="4351338"/>
          </a:xfrm>
        </p:spPr>
        <p:txBody>
          <a:bodyPr/>
          <a:lstStyle/>
          <a:p>
            <a:r>
              <a:rPr lang="en-US" dirty="0"/>
              <a:t>Growing system</a:t>
            </a:r>
          </a:p>
          <a:p>
            <a:pPr lvl="1"/>
            <a:r>
              <a:rPr lang="en-US" dirty="0"/>
              <a:t>Batch solution becomes expensive</a:t>
            </a:r>
          </a:p>
          <a:p>
            <a:r>
              <a:rPr lang="en-US" dirty="0"/>
              <a:t>Incremental system</a:t>
            </a:r>
          </a:p>
          <a:p>
            <a:pPr lvl="1"/>
            <a:r>
              <a:rPr lang="en-US" dirty="0"/>
              <a:t>Given R from previous step, how to add new measurements ?</a:t>
            </a:r>
          </a:p>
          <a:p>
            <a:r>
              <a:rPr lang="en-US" dirty="0"/>
              <a:t>Key idea:</a:t>
            </a:r>
          </a:p>
          <a:p>
            <a:pPr lvl="1"/>
            <a:r>
              <a:rPr lang="en-US" dirty="0"/>
              <a:t>Append to existing matrix R</a:t>
            </a:r>
          </a:p>
          <a:p>
            <a:pPr lvl="1"/>
            <a:r>
              <a:rPr lang="en-US" dirty="0"/>
              <a:t>Using Givens rotations</a:t>
            </a:r>
          </a:p>
        </p:txBody>
      </p:sp>
      <p:pic>
        <p:nvPicPr>
          <p:cNvPr id="5" name="图片 4">
            <a:extLst>
              <a:ext uri="{FF2B5EF4-FFF2-40B4-BE49-F238E27FC236}">
                <a16:creationId xmlns:a16="http://schemas.microsoft.com/office/drawing/2014/main" id="{479A4254-8425-47B5-AC6F-CAF9F71BAFB1}"/>
              </a:ext>
            </a:extLst>
          </p:cNvPr>
          <p:cNvPicPr>
            <a:picLocks noChangeAspect="1"/>
          </p:cNvPicPr>
          <p:nvPr/>
        </p:nvPicPr>
        <p:blipFill>
          <a:blip r:embed="rId4"/>
          <a:stretch>
            <a:fillRect/>
          </a:stretch>
        </p:blipFill>
        <p:spPr>
          <a:xfrm>
            <a:off x="8286734" y="555236"/>
            <a:ext cx="3067066" cy="2873764"/>
          </a:xfrm>
          <a:prstGeom prst="rect">
            <a:avLst/>
          </a:prstGeom>
        </p:spPr>
      </p:pic>
      <p:pic>
        <p:nvPicPr>
          <p:cNvPr id="7" name="图片 6">
            <a:extLst>
              <a:ext uri="{FF2B5EF4-FFF2-40B4-BE49-F238E27FC236}">
                <a16:creationId xmlns:a16="http://schemas.microsoft.com/office/drawing/2014/main" id="{7CFC1846-77BD-4DF8-92F4-E3AB7929A5ED}"/>
              </a:ext>
            </a:extLst>
          </p:cNvPr>
          <p:cNvPicPr>
            <a:picLocks noChangeAspect="1"/>
          </p:cNvPicPr>
          <p:nvPr/>
        </p:nvPicPr>
        <p:blipFill>
          <a:blip r:embed="rId5"/>
          <a:stretch>
            <a:fillRect/>
          </a:stretch>
        </p:blipFill>
        <p:spPr>
          <a:xfrm>
            <a:off x="697442" y="4448415"/>
            <a:ext cx="7589292" cy="2376605"/>
          </a:xfrm>
          <a:prstGeom prst="rect">
            <a:avLst/>
          </a:prstGeom>
        </p:spPr>
      </p:pic>
      <p:pic>
        <p:nvPicPr>
          <p:cNvPr id="8" name="图片 7">
            <a:extLst>
              <a:ext uri="{FF2B5EF4-FFF2-40B4-BE49-F238E27FC236}">
                <a16:creationId xmlns:a16="http://schemas.microsoft.com/office/drawing/2014/main" id="{EAA8CB6E-D3E9-4C55-98FC-02CC42CD3695}"/>
              </a:ext>
            </a:extLst>
          </p:cNvPr>
          <p:cNvPicPr>
            <a:picLocks noChangeAspect="1"/>
          </p:cNvPicPr>
          <p:nvPr/>
        </p:nvPicPr>
        <p:blipFill>
          <a:blip r:embed="rId6"/>
          <a:stretch>
            <a:fillRect/>
          </a:stretch>
        </p:blipFill>
        <p:spPr>
          <a:xfrm>
            <a:off x="8286734" y="4173228"/>
            <a:ext cx="2960406" cy="2651792"/>
          </a:xfrm>
          <a:prstGeom prst="rect">
            <a:avLst/>
          </a:prstGeom>
        </p:spPr>
      </p:pic>
    </p:spTree>
    <p:extLst>
      <p:ext uri="{BB962C8B-B14F-4D97-AF65-F5344CB8AC3E}">
        <p14:creationId xmlns:p14="http://schemas.microsoft.com/office/powerpoint/2010/main" val="46296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20D4-61AC-4B6F-B750-5F5951B8F38F}"/>
              </a:ext>
            </a:extLst>
          </p:cNvPr>
          <p:cNvSpPr>
            <a:spLocks noGrp="1"/>
          </p:cNvSpPr>
          <p:nvPr>
            <p:ph type="title"/>
          </p:nvPr>
        </p:nvSpPr>
        <p:spPr>
          <a:xfrm>
            <a:off x="479046" y="-120038"/>
            <a:ext cx="10515600" cy="1325563"/>
          </a:xfrm>
        </p:spPr>
        <p:txBody>
          <a:bodyPr/>
          <a:lstStyle/>
          <a:p>
            <a:r>
              <a:rPr lang="en-US" dirty="0"/>
              <a:t>Nonlinear L</a:t>
            </a:r>
            <a:r>
              <a:rPr lang="en-US" altLang="zh-CN" dirty="0"/>
              <a:t>east Square Optimization </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50CE45-9C6F-4DC3-8137-23E3C75882ED}"/>
                  </a:ext>
                </a:extLst>
              </p:cNvPr>
              <p:cNvSpPr txBox="1"/>
              <p:nvPr/>
            </p:nvSpPr>
            <p:spPr>
              <a:xfrm>
                <a:off x="659519" y="1159766"/>
                <a:ext cx="9398880" cy="523220"/>
              </a:xfrm>
              <a:prstGeom prst="rect">
                <a:avLst/>
              </a:prstGeom>
              <a:noFill/>
            </p:spPr>
            <p:txBody>
              <a:bodyPr wrap="square">
                <a:spAutoFit/>
              </a:bodyPr>
              <a:lstStyle/>
              <a:p>
                <a:r>
                  <a:rPr lang="en-US" altLang="zh-CN" sz="2800" dirty="0"/>
                  <a:t>solve </a:t>
                </a:r>
                <a14:m>
                  <m:oMath xmlns:m="http://schemas.openxmlformats.org/officeDocument/2006/math">
                    <m:sSup>
                      <m:sSupPr>
                        <m:ctrlPr>
                          <a:rPr lang="en-US" sz="2800" i="1">
                            <a:latin typeface="Cambria Math" panose="02040503050406030204" pitchFamily="18" charset="0"/>
                          </a:rPr>
                        </m:ctrlPr>
                      </m:sSupPr>
                      <m:e>
                        <m:r>
                          <a:rPr lang="en-US" sz="2800" b="1" i="1">
                            <a:latin typeface="Cambria Math" panose="02040503050406030204" pitchFamily="18" charset="0"/>
                            <a:ea typeface="Cambria Math" panose="02040503050406030204" pitchFamily="18" charset="0"/>
                          </a:rPr>
                          <m:t>𝝁</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𝑎𝑟𝑔𝑚𝑖𝑛</m:t>
                    </m:r>
                  </m:oMath>
                </a14:m>
                <a:r>
                  <a:rPr lang="en-US" sz="280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r>
                      <a:rPr lang="en-US" sz="2800" b="1">
                        <a:latin typeface="Cambria Math" panose="02040503050406030204" pitchFamily="18" charset="0"/>
                      </a:rPr>
                      <m:t>𝐅</m:t>
                    </m:r>
                  </m:oMath>
                </a14:m>
                <a:r>
                  <a:rPr lang="en-US" sz="280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r>
                      <a:rPr lang="en-US" sz="2800" b="1" i="1">
                        <a:latin typeface="Cambria Math" panose="02040503050406030204" pitchFamily="18" charset="0"/>
                        <a:ea typeface="Cambria Math" panose="02040503050406030204" pitchFamily="18" charset="0"/>
                      </a:rPr>
                      <m:t>𝝁</m:t>
                    </m:r>
                  </m:oMath>
                </a14:m>
                <a:r>
                  <a:rPr lang="en-US" sz="2800" dirty="0">
                    <a:latin typeface="Tahoma" panose="020B0604030504040204" pitchFamily="34" charset="0"/>
                    <a:ea typeface="Tahoma" panose="020B0604030504040204" pitchFamily="34" charset="0"/>
                    <a:cs typeface="Tahoma" panose="020B0604030504040204" pitchFamily="34" charset="0"/>
                  </a:rPr>
                  <a:t>)) by iterative </a:t>
                </a:r>
                <a:r>
                  <a:rPr lang="en-US" sz="2800" dirty="0" err="1">
                    <a:latin typeface="Tahoma" panose="020B0604030504040204" pitchFamily="34" charset="0"/>
                    <a:ea typeface="Tahoma" panose="020B0604030504040204" pitchFamily="34" charset="0"/>
                    <a:cs typeface="Tahoma" panose="020B0604030504040204" pitchFamily="34" charset="0"/>
                  </a:rPr>
                  <a:t>relinearization</a:t>
                </a:r>
                <a:r>
                  <a:rPr lang="en-US" sz="2800" dirty="0">
                    <a:latin typeface="Tahoma" panose="020B0604030504040204" pitchFamily="34" charset="0"/>
                    <a:ea typeface="Tahoma" panose="020B0604030504040204" pitchFamily="34" charset="0"/>
                    <a:cs typeface="Tahoma" panose="020B0604030504040204" pitchFamily="34" charset="0"/>
                  </a:rPr>
                  <a:t> </a:t>
                </a:r>
                <a:endParaRPr lang="en-US" sz="2800" dirty="0"/>
              </a:p>
            </p:txBody>
          </p:sp>
        </mc:Choice>
        <mc:Fallback xmlns="">
          <p:sp>
            <p:nvSpPr>
              <p:cNvPr id="5" name="TextBox 4">
                <a:extLst>
                  <a:ext uri="{FF2B5EF4-FFF2-40B4-BE49-F238E27FC236}">
                    <a16:creationId xmlns:a16="http://schemas.microsoft.com/office/drawing/2014/main" id="{7C50CE45-9C6F-4DC3-8137-23E3C75882ED}"/>
                  </a:ext>
                </a:extLst>
              </p:cNvPr>
              <p:cNvSpPr txBox="1">
                <a:spLocks noRot="1" noChangeAspect="1" noMove="1" noResize="1" noEditPoints="1" noAdjustHandles="1" noChangeArrowheads="1" noChangeShapeType="1" noTextEdit="1"/>
              </p:cNvSpPr>
              <p:nvPr/>
            </p:nvSpPr>
            <p:spPr>
              <a:xfrm>
                <a:off x="659519" y="1159766"/>
                <a:ext cx="9398880" cy="523220"/>
              </a:xfrm>
              <a:prstGeom prst="rect">
                <a:avLst/>
              </a:prstGeom>
              <a:blipFill>
                <a:blip r:embed="rId2"/>
                <a:stretch>
                  <a:fillRect l="-1297" t="-15116" b="-32558"/>
                </a:stretch>
              </a:blipFill>
            </p:spPr>
            <p:txBody>
              <a:bodyPr/>
              <a:lstStyle/>
              <a:p>
                <a:r>
                  <a:rPr lang="en-US">
                    <a:noFill/>
                  </a:rPr>
                  <a:t> </a:t>
                </a:r>
              </a:p>
            </p:txBody>
          </p:sp>
        </mc:Fallback>
      </mc:AlternateContent>
      <p:pic>
        <p:nvPicPr>
          <p:cNvPr id="6" name="图片 10">
            <a:extLst>
              <a:ext uri="{FF2B5EF4-FFF2-40B4-BE49-F238E27FC236}">
                <a16:creationId xmlns:a16="http://schemas.microsoft.com/office/drawing/2014/main" id="{426E65A9-C1AF-42D9-8E06-1D652D2D4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952" y="1961147"/>
            <a:ext cx="7866437" cy="4896853"/>
          </a:xfrm>
          <a:prstGeom prst="rect">
            <a:avLst/>
          </a:prstGeom>
        </p:spPr>
      </p:pic>
    </p:spTree>
    <p:extLst>
      <p:ext uri="{BB962C8B-B14F-4D97-AF65-F5344CB8AC3E}">
        <p14:creationId xmlns:p14="http://schemas.microsoft.com/office/powerpoint/2010/main" val="4153141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6EC854-3C43-4D76-8A03-E6D0BF2ECF1E}"/>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DC4F1CF0-A5B1-4754-B2F8-BC146ACCC9B3}"/>
              </a:ext>
            </a:extLst>
          </p:cNvPr>
          <p:cNvSpPr>
            <a:spLocks noGrp="1"/>
          </p:cNvSpPr>
          <p:nvPr>
            <p:ph idx="1"/>
          </p:nvPr>
        </p:nvSpPr>
        <p:spPr/>
        <p:txBody>
          <a:bodyPr/>
          <a:lstStyle/>
          <a:p>
            <a:endParaRPr lang="en-US"/>
          </a:p>
        </p:txBody>
      </p:sp>
      <p:pic>
        <p:nvPicPr>
          <p:cNvPr id="4" name="图片 3">
            <a:extLst>
              <a:ext uri="{FF2B5EF4-FFF2-40B4-BE49-F238E27FC236}">
                <a16:creationId xmlns:a16="http://schemas.microsoft.com/office/drawing/2014/main" id="{2862C0BA-B8BB-4112-BD6B-AAF81BB9FC27}"/>
              </a:ext>
            </a:extLst>
          </p:cNvPr>
          <p:cNvPicPr>
            <a:picLocks noChangeAspect="1"/>
          </p:cNvPicPr>
          <p:nvPr/>
        </p:nvPicPr>
        <p:blipFill>
          <a:blip r:embed="rId3"/>
          <a:stretch>
            <a:fillRect/>
          </a:stretch>
        </p:blipFill>
        <p:spPr>
          <a:xfrm>
            <a:off x="444708" y="-261256"/>
            <a:ext cx="11187659" cy="7028098"/>
          </a:xfrm>
          <a:prstGeom prst="rect">
            <a:avLst/>
          </a:prstGeom>
        </p:spPr>
      </p:pic>
      <p:sp>
        <p:nvSpPr>
          <p:cNvPr id="5" name="矩形 4">
            <a:extLst>
              <a:ext uri="{FF2B5EF4-FFF2-40B4-BE49-F238E27FC236}">
                <a16:creationId xmlns:a16="http://schemas.microsoft.com/office/drawing/2014/main" id="{08F68A1E-D0CD-45EB-87DD-780CE161D08A}"/>
              </a:ext>
            </a:extLst>
          </p:cNvPr>
          <p:cNvSpPr/>
          <p:nvPr/>
        </p:nvSpPr>
        <p:spPr>
          <a:xfrm>
            <a:off x="6096000" y="109182"/>
            <a:ext cx="5929859" cy="68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923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BADE7-55E2-423E-9133-D692C5109795}"/>
              </a:ext>
            </a:extLst>
          </p:cNvPr>
          <p:cNvSpPr>
            <a:spLocks noGrp="1"/>
          </p:cNvSpPr>
          <p:nvPr>
            <p:ph type="title"/>
          </p:nvPr>
        </p:nvSpPr>
        <p:spPr>
          <a:xfrm>
            <a:off x="493426" y="-142499"/>
            <a:ext cx="10515600" cy="1325563"/>
          </a:xfrm>
        </p:spPr>
        <p:txBody>
          <a:bodyPr/>
          <a:lstStyle/>
          <a:p>
            <a:r>
              <a:rPr lang="en-US" dirty="0"/>
              <a:t>Visual-Inertial Odometry </a:t>
            </a:r>
          </a:p>
        </p:txBody>
      </p:sp>
      <p:sp>
        <p:nvSpPr>
          <p:cNvPr id="3" name="内容占位符 2">
            <a:extLst>
              <a:ext uri="{FF2B5EF4-FFF2-40B4-BE49-F238E27FC236}">
                <a16:creationId xmlns:a16="http://schemas.microsoft.com/office/drawing/2014/main" id="{8C1BFFFE-DADE-40EB-9F1A-5E2ACBD7B554}"/>
              </a:ext>
            </a:extLst>
          </p:cNvPr>
          <p:cNvSpPr>
            <a:spLocks noGrp="1"/>
          </p:cNvSpPr>
          <p:nvPr>
            <p:ph idx="1"/>
          </p:nvPr>
        </p:nvSpPr>
        <p:spPr>
          <a:xfrm>
            <a:off x="493426" y="956194"/>
            <a:ext cx="10515600" cy="4351338"/>
          </a:xfrm>
        </p:spPr>
        <p:txBody>
          <a:bodyPr/>
          <a:lstStyle/>
          <a:p>
            <a:r>
              <a:rPr lang="en-US" dirty="0"/>
              <a:t>IMU Integrate + Visual Odometry</a:t>
            </a:r>
          </a:p>
        </p:txBody>
      </p:sp>
      <p:pic>
        <p:nvPicPr>
          <p:cNvPr id="4" name="图片 3">
            <a:extLst>
              <a:ext uri="{FF2B5EF4-FFF2-40B4-BE49-F238E27FC236}">
                <a16:creationId xmlns:a16="http://schemas.microsoft.com/office/drawing/2014/main" id="{6C8A9B2D-E898-46A6-9F6D-65CF46FC55FE}"/>
              </a:ext>
            </a:extLst>
          </p:cNvPr>
          <p:cNvPicPr>
            <a:picLocks noChangeAspect="1"/>
          </p:cNvPicPr>
          <p:nvPr/>
        </p:nvPicPr>
        <p:blipFill>
          <a:blip r:embed="rId2"/>
          <a:stretch>
            <a:fillRect/>
          </a:stretch>
        </p:blipFill>
        <p:spPr>
          <a:xfrm>
            <a:off x="493426" y="6321581"/>
            <a:ext cx="8260830" cy="400050"/>
          </a:xfrm>
          <a:prstGeom prst="rect">
            <a:avLst/>
          </a:prstGeom>
        </p:spPr>
      </p:pic>
      <p:pic>
        <p:nvPicPr>
          <p:cNvPr id="5" name="图片 4">
            <a:extLst>
              <a:ext uri="{FF2B5EF4-FFF2-40B4-BE49-F238E27FC236}">
                <a16:creationId xmlns:a16="http://schemas.microsoft.com/office/drawing/2014/main" id="{B74243BA-1897-4225-91E5-2228AA83FB77}"/>
              </a:ext>
            </a:extLst>
          </p:cNvPr>
          <p:cNvPicPr>
            <a:picLocks noChangeAspect="1"/>
          </p:cNvPicPr>
          <p:nvPr/>
        </p:nvPicPr>
        <p:blipFill>
          <a:blip r:embed="rId3"/>
          <a:stretch>
            <a:fillRect/>
          </a:stretch>
        </p:blipFill>
        <p:spPr>
          <a:xfrm>
            <a:off x="5651401" y="1219391"/>
            <a:ext cx="6205709" cy="4419217"/>
          </a:xfrm>
          <a:prstGeom prst="rect">
            <a:avLst/>
          </a:prstGeom>
        </p:spPr>
      </p:pic>
      <p:sp>
        <p:nvSpPr>
          <p:cNvPr id="6" name="矩形 5">
            <a:extLst>
              <a:ext uri="{FF2B5EF4-FFF2-40B4-BE49-F238E27FC236}">
                <a16:creationId xmlns:a16="http://schemas.microsoft.com/office/drawing/2014/main" id="{EE05239A-88D4-491E-B074-7534251B98D3}"/>
              </a:ext>
            </a:extLst>
          </p:cNvPr>
          <p:cNvSpPr/>
          <p:nvPr/>
        </p:nvSpPr>
        <p:spPr>
          <a:xfrm>
            <a:off x="803902" y="4165618"/>
            <a:ext cx="4537024" cy="646331"/>
          </a:xfrm>
          <a:prstGeom prst="rect">
            <a:avLst/>
          </a:prstGeom>
        </p:spPr>
        <p:txBody>
          <a:bodyPr wrap="square">
            <a:spAutoFit/>
          </a:bodyPr>
          <a:lstStyle/>
          <a:p>
            <a:r>
              <a:rPr lang="en-US" dirty="0">
                <a:hlinkClick r:id="rId4"/>
              </a:rPr>
              <a:t>https://www.youtube.com/watch?v=CsJkci5lfco&amp;feature=youtu.be</a:t>
            </a:r>
            <a:endParaRPr lang="en-US" dirty="0"/>
          </a:p>
        </p:txBody>
      </p:sp>
      <p:pic>
        <p:nvPicPr>
          <p:cNvPr id="15" name="图片 14">
            <a:extLst>
              <a:ext uri="{FF2B5EF4-FFF2-40B4-BE49-F238E27FC236}">
                <a16:creationId xmlns:a16="http://schemas.microsoft.com/office/drawing/2014/main" id="{F40840CB-A452-4477-A966-3589D34DD3FA}"/>
              </a:ext>
            </a:extLst>
          </p:cNvPr>
          <p:cNvPicPr>
            <a:picLocks noChangeAspect="1"/>
          </p:cNvPicPr>
          <p:nvPr/>
        </p:nvPicPr>
        <p:blipFill>
          <a:blip r:embed="rId5"/>
          <a:stretch>
            <a:fillRect/>
          </a:stretch>
        </p:blipFill>
        <p:spPr>
          <a:xfrm>
            <a:off x="334890" y="1441486"/>
            <a:ext cx="5402407" cy="2100050"/>
          </a:xfrm>
          <a:prstGeom prst="rect">
            <a:avLst/>
          </a:prstGeom>
        </p:spPr>
      </p:pic>
      <p:sp>
        <p:nvSpPr>
          <p:cNvPr id="16" name="矩形 15">
            <a:extLst>
              <a:ext uri="{FF2B5EF4-FFF2-40B4-BE49-F238E27FC236}">
                <a16:creationId xmlns:a16="http://schemas.microsoft.com/office/drawing/2014/main" id="{0515CF70-387A-4556-9080-366EF777165D}"/>
              </a:ext>
            </a:extLst>
          </p:cNvPr>
          <p:cNvSpPr/>
          <p:nvPr/>
        </p:nvSpPr>
        <p:spPr>
          <a:xfrm>
            <a:off x="452169" y="5604642"/>
            <a:ext cx="10087990" cy="584775"/>
          </a:xfrm>
          <a:prstGeom prst="rect">
            <a:avLst/>
          </a:prstGeom>
        </p:spPr>
        <p:txBody>
          <a:bodyPr wrap="square">
            <a:spAutoFit/>
          </a:bodyPr>
          <a:lstStyle/>
          <a:p>
            <a:r>
              <a:rPr lang="en-US" sz="1600" b="0" i="0" dirty="0" err="1">
                <a:solidFill>
                  <a:srgbClr val="222222"/>
                </a:solidFill>
                <a:effectLst/>
                <a:latin typeface="Arial" panose="020B0604020202020204" pitchFamily="34" charset="0"/>
              </a:rPr>
              <a:t>Indelman</a:t>
            </a:r>
            <a:r>
              <a:rPr lang="en-US" sz="1600" b="0" i="0" dirty="0">
                <a:solidFill>
                  <a:srgbClr val="222222"/>
                </a:solidFill>
                <a:effectLst/>
                <a:latin typeface="Arial" panose="020B0604020202020204" pitchFamily="34" charset="0"/>
              </a:rPr>
              <a:t>, Vadim, et al. "Information fusion in navigation systems via factor graph based incremental smoothing." </a:t>
            </a:r>
            <a:r>
              <a:rPr lang="en-US" sz="1600" b="0" i="1" dirty="0">
                <a:solidFill>
                  <a:srgbClr val="222222"/>
                </a:solidFill>
                <a:effectLst/>
                <a:latin typeface="Arial" panose="020B0604020202020204" pitchFamily="34" charset="0"/>
              </a:rPr>
              <a:t>Robotics and Autonomous Systems</a:t>
            </a:r>
            <a:r>
              <a:rPr lang="en-US" sz="1600" b="0" i="0" dirty="0">
                <a:solidFill>
                  <a:srgbClr val="222222"/>
                </a:solidFill>
                <a:effectLst/>
                <a:latin typeface="Arial" panose="020B0604020202020204" pitchFamily="34" charset="0"/>
              </a:rPr>
              <a:t> 61.8 (2013): 721-738.</a:t>
            </a:r>
            <a:endParaRPr lang="en-US" sz="1600" dirty="0"/>
          </a:p>
        </p:txBody>
      </p:sp>
    </p:spTree>
    <p:extLst>
      <p:ext uri="{BB962C8B-B14F-4D97-AF65-F5344CB8AC3E}">
        <p14:creationId xmlns:p14="http://schemas.microsoft.com/office/powerpoint/2010/main" val="343556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F7A15-5096-4BB3-BAD4-43F1CE603843}"/>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CA09B8F0-7C81-4CDC-9F8B-172665D30874}"/>
              </a:ext>
            </a:extLst>
          </p:cNvPr>
          <p:cNvSpPr>
            <a:spLocks noGrp="1"/>
          </p:cNvSpPr>
          <p:nvPr>
            <p:ph idx="1"/>
          </p:nvPr>
        </p:nvSpPr>
        <p:spPr/>
        <p:txBody>
          <a:bodyPr/>
          <a:lstStyle/>
          <a:p>
            <a:endParaRPr lang="en-US"/>
          </a:p>
        </p:txBody>
      </p:sp>
      <p:pic>
        <p:nvPicPr>
          <p:cNvPr id="4" name="图片 3">
            <a:extLst>
              <a:ext uri="{FF2B5EF4-FFF2-40B4-BE49-F238E27FC236}">
                <a16:creationId xmlns:a16="http://schemas.microsoft.com/office/drawing/2014/main" id="{32A35E26-D527-4A64-AB7B-ECA12E65A2ED}"/>
              </a:ext>
            </a:extLst>
          </p:cNvPr>
          <p:cNvPicPr>
            <a:picLocks noChangeAspect="1"/>
          </p:cNvPicPr>
          <p:nvPr/>
        </p:nvPicPr>
        <p:blipFill>
          <a:blip r:embed="rId2"/>
          <a:stretch>
            <a:fillRect/>
          </a:stretch>
        </p:blipFill>
        <p:spPr>
          <a:xfrm>
            <a:off x="723331" y="0"/>
            <a:ext cx="10781731" cy="6335736"/>
          </a:xfrm>
          <a:prstGeom prst="rect">
            <a:avLst/>
          </a:prstGeom>
        </p:spPr>
      </p:pic>
      <p:sp>
        <p:nvSpPr>
          <p:cNvPr id="5" name="矩形 4">
            <a:extLst>
              <a:ext uri="{FF2B5EF4-FFF2-40B4-BE49-F238E27FC236}">
                <a16:creationId xmlns:a16="http://schemas.microsoft.com/office/drawing/2014/main" id="{3F726E24-0EED-4E9E-922C-A1265AF20321}"/>
              </a:ext>
            </a:extLst>
          </p:cNvPr>
          <p:cNvSpPr/>
          <p:nvPr/>
        </p:nvSpPr>
        <p:spPr>
          <a:xfrm>
            <a:off x="577754" y="6335736"/>
            <a:ext cx="7883857" cy="369332"/>
          </a:xfrm>
          <a:prstGeom prst="rect">
            <a:avLst/>
          </a:prstGeom>
        </p:spPr>
        <p:txBody>
          <a:bodyPr wrap="square">
            <a:spAutoFit/>
          </a:bodyPr>
          <a:lstStyle/>
          <a:p>
            <a:r>
              <a:rPr lang="en-US" dirty="0">
                <a:hlinkClick r:id="rId3"/>
              </a:rPr>
              <a:t>https://www.youtube.com/watch?v=BgLlLlsKWzI&amp;feature=youtu.be</a:t>
            </a:r>
            <a:endParaRPr lang="en-US" dirty="0"/>
          </a:p>
        </p:txBody>
      </p:sp>
    </p:spTree>
    <p:extLst>
      <p:ext uri="{BB962C8B-B14F-4D97-AF65-F5344CB8AC3E}">
        <p14:creationId xmlns:p14="http://schemas.microsoft.com/office/powerpoint/2010/main" val="48089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1292D-B545-42CF-8944-F422F6232E77}"/>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D26A3712-8B1B-47A1-B80A-0E145C0B72BA}"/>
              </a:ext>
            </a:extLst>
          </p:cNvPr>
          <p:cNvSpPr>
            <a:spLocks noGrp="1"/>
          </p:cNvSpPr>
          <p:nvPr>
            <p:ph idx="1"/>
          </p:nvPr>
        </p:nvSpPr>
        <p:spPr/>
        <p:txBody>
          <a:bodyPr/>
          <a:lstStyle/>
          <a:p>
            <a:endParaRPr lang="en-US"/>
          </a:p>
        </p:txBody>
      </p:sp>
      <p:pic>
        <p:nvPicPr>
          <p:cNvPr id="4" name="图片 3">
            <a:extLst>
              <a:ext uri="{FF2B5EF4-FFF2-40B4-BE49-F238E27FC236}">
                <a16:creationId xmlns:a16="http://schemas.microsoft.com/office/drawing/2014/main" id="{4D396E92-E1C0-46CE-B859-A2D30571E0C5}"/>
              </a:ext>
            </a:extLst>
          </p:cNvPr>
          <p:cNvPicPr>
            <a:picLocks noChangeAspect="1"/>
          </p:cNvPicPr>
          <p:nvPr/>
        </p:nvPicPr>
        <p:blipFill>
          <a:blip r:embed="rId2"/>
          <a:stretch>
            <a:fillRect/>
          </a:stretch>
        </p:blipFill>
        <p:spPr>
          <a:xfrm>
            <a:off x="600501" y="118855"/>
            <a:ext cx="10863618" cy="6379191"/>
          </a:xfrm>
          <a:prstGeom prst="rect">
            <a:avLst/>
          </a:prstGeom>
        </p:spPr>
      </p:pic>
      <p:sp>
        <p:nvSpPr>
          <p:cNvPr id="5" name="矩形 4">
            <a:extLst>
              <a:ext uri="{FF2B5EF4-FFF2-40B4-BE49-F238E27FC236}">
                <a16:creationId xmlns:a16="http://schemas.microsoft.com/office/drawing/2014/main" id="{9471AC45-BB84-4694-BFF1-A3FFC1ECFDFB}"/>
              </a:ext>
            </a:extLst>
          </p:cNvPr>
          <p:cNvSpPr/>
          <p:nvPr/>
        </p:nvSpPr>
        <p:spPr>
          <a:xfrm>
            <a:off x="600501" y="6448317"/>
            <a:ext cx="7406185" cy="369332"/>
          </a:xfrm>
          <a:prstGeom prst="rect">
            <a:avLst/>
          </a:prstGeom>
        </p:spPr>
        <p:txBody>
          <a:bodyPr wrap="square">
            <a:spAutoFit/>
          </a:bodyPr>
          <a:lstStyle/>
          <a:p>
            <a:r>
              <a:rPr lang="en-US" dirty="0">
                <a:hlinkClick r:id="rId3"/>
              </a:rPr>
              <a:t>https://www.youtube.com/watch?v=m_bLSdsT2kg&amp;feature=youtu.be</a:t>
            </a:r>
            <a:endParaRPr lang="en-US" dirty="0"/>
          </a:p>
        </p:txBody>
      </p:sp>
    </p:spTree>
    <p:extLst>
      <p:ext uri="{BB962C8B-B14F-4D97-AF65-F5344CB8AC3E}">
        <p14:creationId xmlns:p14="http://schemas.microsoft.com/office/powerpoint/2010/main" val="981518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0275B-FB57-4E4D-8367-669DE22A045A}"/>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DE4B57C6-D7F8-44BD-A0C2-8EE9CAAC4388}"/>
              </a:ext>
            </a:extLst>
          </p:cNvPr>
          <p:cNvSpPr>
            <a:spLocks noGrp="1"/>
          </p:cNvSpPr>
          <p:nvPr>
            <p:ph idx="1"/>
          </p:nvPr>
        </p:nvSpPr>
        <p:spPr/>
        <p:txBody>
          <a:bodyPr/>
          <a:lstStyle/>
          <a:p>
            <a:endParaRPr lang="en-US"/>
          </a:p>
        </p:txBody>
      </p:sp>
      <p:pic>
        <p:nvPicPr>
          <p:cNvPr id="4" name="图片 3">
            <a:extLst>
              <a:ext uri="{FF2B5EF4-FFF2-40B4-BE49-F238E27FC236}">
                <a16:creationId xmlns:a16="http://schemas.microsoft.com/office/drawing/2014/main" id="{A2F45D76-9500-4ED8-89D5-69DD7BEE47C3}"/>
              </a:ext>
            </a:extLst>
          </p:cNvPr>
          <p:cNvPicPr>
            <a:picLocks noChangeAspect="1"/>
          </p:cNvPicPr>
          <p:nvPr/>
        </p:nvPicPr>
        <p:blipFill>
          <a:blip r:embed="rId2"/>
          <a:stretch>
            <a:fillRect/>
          </a:stretch>
        </p:blipFill>
        <p:spPr>
          <a:xfrm>
            <a:off x="537949" y="122830"/>
            <a:ext cx="11035351" cy="6155140"/>
          </a:xfrm>
          <a:prstGeom prst="rect">
            <a:avLst/>
          </a:prstGeom>
        </p:spPr>
      </p:pic>
      <p:sp>
        <p:nvSpPr>
          <p:cNvPr id="5" name="矩形 4">
            <a:extLst>
              <a:ext uri="{FF2B5EF4-FFF2-40B4-BE49-F238E27FC236}">
                <a16:creationId xmlns:a16="http://schemas.microsoft.com/office/drawing/2014/main" id="{64BC09AC-46B2-416C-90AA-FD0648AD4C5D}"/>
              </a:ext>
            </a:extLst>
          </p:cNvPr>
          <p:cNvSpPr/>
          <p:nvPr/>
        </p:nvSpPr>
        <p:spPr>
          <a:xfrm>
            <a:off x="618700" y="6228241"/>
            <a:ext cx="7706436" cy="369332"/>
          </a:xfrm>
          <a:prstGeom prst="rect">
            <a:avLst/>
          </a:prstGeom>
        </p:spPr>
        <p:txBody>
          <a:bodyPr wrap="square">
            <a:spAutoFit/>
          </a:bodyPr>
          <a:lstStyle/>
          <a:p>
            <a:r>
              <a:rPr lang="en-US" dirty="0">
                <a:hlinkClick r:id="rId3"/>
              </a:rPr>
              <a:t>https://www.youtube.com/watch?v=2A7lOipPNBA&amp;feature=youtu.be</a:t>
            </a:r>
            <a:endParaRPr lang="en-US" dirty="0"/>
          </a:p>
        </p:txBody>
      </p:sp>
    </p:spTree>
    <p:extLst>
      <p:ext uri="{BB962C8B-B14F-4D97-AF65-F5344CB8AC3E}">
        <p14:creationId xmlns:p14="http://schemas.microsoft.com/office/powerpoint/2010/main" val="2715199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D1F3-959A-4F5F-92A8-497A96C835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67EB5C-70DC-4A26-A77D-31B4FEF31D8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802A1BD-379A-4924-B4D4-DECD023F7A95}"/>
              </a:ext>
            </a:extLst>
          </p:cNvPr>
          <p:cNvPicPr>
            <a:picLocks noChangeAspect="1"/>
          </p:cNvPicPr>
          <p:nvPr/>
        </p:nvPicPr>
        <p:blipFill>
          <a:blip r:embed="rId2"/>
          <a:stretch>
            <a:fillRect/>
          </a:stretch>
        </p:blipFill>
        <p:spPr>
          <a:xfrm>
            <a:off x="685801" y="140415"/>
            <a:ext cx="10820398" cy="6135452"/>
          </a:xfrm>
          <a:prstGeom prst="rect">
            <a:avLst/>
          </a:prstGeom>
        </p:spPr>
      </p:pic>
      <p:sp>
        <p:nvSpPr>
          <p:cNvPr id="15" name="TextBox 14">
            <a:extLst>
              <a:ext uri="{FF2B5EF4-FFF2-40B4-BE49-F238E27FC236}">
                <a16:creationId xmlns:a16="http://schemas.microsoft.com/office/drawing/2014/main" id="{CF452D5B-C715-4476-AAB4-E07C5BF56E8B}"/>
              </a:ext>
            </a:extLst>
          </p:cNvPr>
          <p:cNvSpPr txBox="1"/>
          <p:nvPr/>
        </p:nvSpPr>
        <p:spPr>
          <a:xfrm>
            <a:off x="685801" y="6348253"/>
            <a:ext cx="6093724" cy="369332"/>
          </a:xfrm>
          <a:prstGeom prst="rect">
            <a:avLst/>
          </a:prstGeom>
          <a:noFill/>
        </p:spPr>
        <p:txBody>
          <a:bodyPr wrap="square">
            <a:spAutoFit/>
          </a:bodyPr>
          <a:lstStyle/>
          <a:p>
            <a:r>
              <a:rPr lang="en-US" dirty="0">
                <a:hlinkClick r:id="rId3"/>
              </a:rPr>
              <a:t>https://www.youtube.com/watch?v=Zjevg5wQTdI&amp;t=1409s</a:t>
            </a:r>
            <a:r>
              <a:rPr lang="en-US" dirty="0"/>
              <a:t> </a:t>
            </a:r>
          </a:p>
        </p:txBody>
      </p:sp>
    </p:spTree>
    <p:extLst>
      <p:ext uri="{BB962C8B-B14F-4D97-AF65-F5344CB8AC3E}">
        <p14:creationId xmlns:p14="http://schemas.microsoft.com/office/powerpoint/2010/main" val="935012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14704-237E-47FA-84AA-847172994783}"/>
              </a:ext>
            </a:extLst>
          </p:cNvPr>
          <p:cNvPicPr>
            <a:picLocks noChangeAspect="1"/>
          </p:cNvPicPr>
          <p:nvPr/>
        </p:nvPicPr>
        <p:blipFill>
          <a:blip r:embed="rId3"/>
          <a:stretch>
            <a:fillRect/>
          </a:stretch>
        </p:blipFill>
        <p:spPr>
          <a:xfrm>
            <a:off x="2246801" y="365125"/>
            <a:ext cx="7971353" cy="6154256"/>
          </a:xfrm>
          <a:prstGeom prst="rect">
            <a:avLst/>
          </a:prstGeom>
        </p:spPr>
      </p:pic>
      <p:sp>
        <p:nvSpPr>
          <p:cNvPr id="7" name="TextBox 6">
            <a:extLst>
              <a:ext uri="{FF2B5EF4-FFF2-40B4-BE49-F238E27FC236}">
                <a16:creationId xmlns:a16="http://schemas.microsoft.com/office/drawing/2014/main" id="{ED5886C1-69B6-45D1-AB32-F86CFC2C9B70}"/>
              </a:ext>
            </a:extLst>
          </p:cNvPr>
          <p:cNvSpPr txBox="1"/>
          <p:nvPr/>
        </p:nvSpPr>
        <p:spPr>
          <a:xfrm>
            <a:off x="3184478" y="6448069"/>
            <a:ext cx="6096000" cy="369332"/>
          </a:xfrm>
          <a:prstGeom prst="rect">
            <a:avLst/>
          </a:prstGeom>
          <a:noFill/>
        </p:spPr>
        <p:txBody>
          <a:bodyPr wrap="square">
            <a:spAutoFit/>
          </a:bodyPr>
          <a:lstStyle/>
          <a:p>
            <a:r>
              <a:rPr lang="en-US" dirty="0">
                <a:hlinkClick r:id="rId4"/>
              </a:rPr>
              <a:t>https://www.youtube.com/watch?v=SWbofjhyPzI</a:t>
            </a:r>
            <a:r>
              <a:rPr lang="en-US" dirty="0"/>
              <a:t> </a:t>
            </a:r>
          </a:p>
        </p:txBody>
      </p:sp>
      <p:sp>
        <p:nvSpPr>
          <p:cNvPr id="9" name="TextBox 8">
            <a:extLst>
              <a:ext uri="{FF2B5EF4-FFF2-40B4-BE49-F238E27FC236}">
                <a16:creationId xmlns:a16="http://schemas.microsoft.com/office/drawing/2014/main" id="{2CA4C866-96E0-4C75-A7FC-7F240B490596}"/>
              </a:ext>
            </a:extLst>
          </p:cNvPr>
          <p:cNvSpPr txBox="1"/>
          <p:nvPr/>
        </p:nvSpPr>
        <p:spPr>
          <a:xfrm>
            <a:off x="699447" y="227613"/>
            <a:ext cx="10515599" cy="707886"/>
          </a:xfrm>
          <a:prstGeom prst="rect">
            <a:avLst/>
          </a:prstGeom>
          <a:noFill/>
        </p:spPr>
        <p:txBody>
          <a:bodyPr wrap="square">
            <a:spAutoFit/>
          </a:bodyPr>
          <a:lstStyle/>
          <a:p>
            <a:pPr algn="l"/>
            <a:r>
              <a:rPr lang="en-US" sz="2000" b="0" i="0" dirty="0">
                <a:effectLst/>
                <a:latin typeface="Roboto" pitchFamily="2" charset="0"/>
              </a:rPr>
              <a:t>3D Dynamic Scene Graphs: Actionable Spatial Perception with Places, Objects, and Humans</a:t>
            </a:r>
          </a:p>
        </p:txBody>
      </p:sp>
    </p:spTree>
    <p:extLst>
      <p:ext uri="{BB962C8B-B14F-4D97-AF65-F5344CB8AC3E}">
        <p14:creationId xmlns:p14="http://schemas.microsoft.com/office/powerpoint/2010/main" val="879573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E2AB-9CD0-4A5E-9836-B81185C153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2E99B8-6A2D-4E83-B687-79EEE1B9A8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41FC6EB-D463-4106-B73A-042E2B0C1445}"/>
              </a:ext>
            </a:extLst>
          </p:cNvPr>
          <p:cNvPicPr>
            <a:picLocks noChangeAspect="1"/>
          </p:cNvPicPr>
          <p:nvPr/>
        </p:nvPicPr>
        <p:blipFill>
          <a:blip r:embed="rId3"/>
          <a:stretch>
            <a:fillRect/>
          </a:stretch>
        </p:blipFill>
        <p:spPr>
          <a:xfrm>
            <a:off x="838200" y="0"/>
            <a:ext cx="9793406" cy="6492875"/>
          </a:xfrm>
          <a:prstGeom prst="rect">
            <a:avLst/>
          </a:prstGeom>
        </p:spPr>
      </p:pic>
      <p:sp>
        <p:nvSpPr>
          <p:cNvPr id="7" name="TextBox 6">
            <a:extLst>
              <a:ext uri="{FF2B5EF4-FFF2-40B4-BE49-F238E27FC236}">
                <a16:creationId xmlns:a16="http://schemas.microsoft.com/office/drawing/2014/main" id="{C77C0011-952E-4CBA-BF65-B6E5BAFA9AF5}"/>
              </a:ext>
            </a:extLst>
          </p:cNvPr>
          <p:cNvSpPr txBox="1"/>
          <p:nvPr/>
        </p:nvSpPr>
        <p:spPr>
          <a:xfrm>
            <a:off x="644857" y="6492875"/>
            <a:ext cx="6093724" cy="369332"/>
          </a:xfrm>
          <a:prstGeom prst="rect">
            <a:avLst/>
          </a:prstGeom>
          <a:noFill/>
        </p:spPr>
        <p:txBody>
          <a:bodyPr wrap="square">
            <a:spAutoFit/>
          </a:bodyPr>
          <a:lstStyle/>
          <a:p>
            <a:r>
              <a:rPr lang="en-US" dirty="0">
                <a:hlinkClick r:id="rId4"/>
              </a:rPr>
              <a:t>https://github.com/jczarnowski/DeepFactors</a:t>
            </a:r>
            <a:r>
              <a:rPr lang="en-US" dirty="0"/>
              <a:t> </a:t>
            </a:r>
          </a:p>
        </p:txBody>
      </p:sp>
    </p:spTree>
    <p:extLst>
      <p:ext uri="{BB962C8B-B14F-4D97-AF65-F5344CB8AC3E}">
        <p14:creationId xmlns:p14="http://schemas.microsoft.com/office/powerpoint/2010/main" val="2969849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E52DA-C6D0-4C66-A625-AE2F839BC3E0}"/>
              </a:ext>
            </a:extLst>
          </p:cNvPr>
          <p:cNvPicPr>
            <a:picLocks noChangeAspect="1"/>
          </p:cNvPicPr>
          <p:nvPr/>
        </p:nvPicPr>
        <p:blipFill>
          <a:blip r:embed="rId2"/>
          <a:stretch>
            <a:fillRect/>
          </a:stretch>
        </p:blipFill>
        <p:spPr>
          <a:xfrm>
            <a:off x="1176425" y="235131"/>
            <a:ext cx="10104209" cy="6204857"/>
          </a:xfrm>
          <a:prstGeom prst="rect">
            <a:avLst/>
          </a:prstGeom>
        </p:spPr>
      </p:pic>
      <p:sp>
        <p:nvSpPr>
          <p:cNvPr id="7" name="TextBox 6">
            <a:extLst>
              <a:ext uri="{FF2B5EF4-FFF2-40B4-BE49-F238E27FC236}">
                <a16:creationId xmlns:a16="http://schemas.microsoft.com/office/drawing/2014/main" id="{DD645DA8-0CD9-452D-B55C-586C9AA135FD}"/>
              </a:ext>
            </a:extLst>
          </p:cNvPr>
          <p:cNvSpPr txBox="1"/>
          <p:nvPr/>
        </p:nvSpPr>
        <p:spPr>
          <a:xfrm>
            <a:off x="1176425" y="6438203"/>
            <a:ext cx="6093822" cy="369332"/>
          </a:xfrm>
          <a:prstGeom prst="rect">
            <a:avLst/>
          </a:prstGeom>
          <a:noFill/>
        </p:spPr>
        <p:txBody>
          <a:bodyPr wrap="square">
            <a:spAutoFit/>
          </a:bodyPr>
          <a:lstStyle/>
          <a:p>
            <a:r>
              <a:rPr lang="en-US" dirty="0">
                <a:hlinkClick r:id="rId3"/>
              </a:rPr>
              <a:t>https://arxiv.org/abs/1803.07531</a:t>
            </a:r>
            <a:r>
              <a:rPr lang="en-US" dirty="0"/>
              <a:t> </a:t>
            </a:r>
          </a:p>
        </p:txBody>
      </p:sp>
    </p:spTree>
    <p:extLst>
      <p:ext uri="{BB962C8B-B14F-4D97-AF65-F5344CB8AC3E}">
        <p14:creationId xmlns:p14="http://schemas.microsoft.com/office/powerpoint/2010/main" val="3872029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273DB-D34F-41B7-92F9-08B7BC6F9EBD}"/>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1E6BE8D3-3B36-4DFF-AEAC-9891B8118CD6}"/>
              </a:ext>
            </a:extLst>
          </p:cNvPr>
          <p:cNvSpPr>
            <a:spLocks noGrp="1"/>
          </p:cNvSpPr>
          <p:nvPr>
            <p:ph idx="1"/>
          </p:nvPr>
        </p:nvSpPr>
        <p:spPr/>
        <p:txBody>
          <a:bodyPr/>
          <a:lstStyle/>
          <a:p>
            <a:endParaRPr lang="en-US"/>
          </a:p>
        </p:txBody>
      </p:sp>
      <p:pic>
        <p:nvPicPr>
          <p:cNvPr id="4" name="图片 3">
            <a:extLst>
              <a:ext uri="{FF2B5EF4-FFF2-40B4-BE49-F238E27FC236}">
                <a16:creationId xmlns:a16="http://schemas.microsoft.com/office/drawing/2014/main" id="{B3CA62E0-95E1-41A2-B482-A2F06443F3C6}"/>
              </a:ext>
            </a:extLst>
          </p:cNvPr>
          <p:cNvPicPr>
            <a:picLocks noChangeAspect="1"/>
          </p:cNvPicPr>
          <p:nvPr/>
        </p:nvPicPr>
        <p:blipFill>
          <a:blip r:embed="rId2"/>
          <a:stretch>
            <a:fillRect/>
          </a:stretch>
        </p:blipFill>
        <p:spPr>
          <a:xfrm>
            <a:off x="626659" y="76284"/>
            <a:ext cx="10851107" cy="6269925"/>
          </a:xfrm>
          <a:prstGeom prst="rect">
            <a:avLst/>
          </a:prstGeom>
        </p:spPr>
      </p:pic>
      <p:sp>
        <p:nvSpPr>
          <p:cNvPr id="5" name="矩形 4">
            <a:extLst>
              <a:ext uri="{FF2B5EF4-FFF2-40B4-BE49-F238E27FC236}">
                <a16:creationId xmlns:a16="http://schemas.microsoft.com/office/drawing/2014/main" id="{EC1B3F82-5308-4EE8-91CB-1CF930F244B6}"/>
              </a:ext>
            </a:extLst>
          </p:cNvPr>
          <p:cNvSpPr/>
          <p:nvPr/>
        </p:nvSpPr>
        <p:spPr>
          <a:xfrm>
            <a:off x="626659" y="6346209"/>
            <a:ext cx="7643884" cy="369332"/>
          </a:xfrm>
          <a:prstGeom prst="rect">
            <a:avLst/>
          </a:prstGeom>
        </p:spPr>
        <p:txBody>
          <a:bodyPr wrap="square">
            <a:spAutoFit/>
          </a:bodyPr>
          <a:lstStyle/>
          <a:p>
            <a:r>
              <a:rPr lang="en-US" dirty="0">
                <a:hlinkClick r:id="rId3"/>
              </a:rPr>
              <a:t>https://www.youtube.com/watch?v=mVA8qhGf7So&amp;feature=youtu.be</a:t>
            </a:r>
            <a:endParaRPr lang="en-US" dirty="0"/>
          </a:p>
        </p:txBody>
      </p:sp>
    </p:spTree>
    <p:extLst>
      <p:ext uri="{BB962C8B-B14F-4D97-AF65-F5344CB8AC3E}">
        <p14:creationId xmlns:p14="http://schemas.microsoft.com/office/powerpoint/2010/main" val="24806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9E288-0475-4E68-935F-506B24DEFF82}"/>
              </a:ext>
            </a:extLst>
          </p:cNvPr>
          <p:cNvSpPr>
            <a:spLocks noGrp="1"/>
          </p:cNvSpPr>
          <p:nvPr>
            <p:ph type="title"/>
          </p:nvPr>
        </p:nvSpPr>
        <p:spPr>
          <a:xfrm>
            <a:off x="838200" y="229824"/>
            <a:ext cx="10515600" cy="1325563"/>
          </a:xfrm>
        </p:spPr>
        <p:txBody>
          <a:bodyPr/>
          <a:lstStyle/>
          <a:p>
            <a:r>
              <a:rPr lang="en-US" dirty="0"/>
              <a:t>Outline</a:t>
            </a:r>
          </a:p>
        </p:txBody>
      </p:sp>
      <p:sp>
        <p:nvSpPr>
          <p:cNvPr id="3" name="内容占位符 2">
            <a:extLst>
              <a:ext uri="{FF2B5EF4-FFF2-40B4-BE49-F238E27FC236}">
                <a16:creationId xmlns:a16="http://schemas.microsoft.com/office/drawing/2014/main" id="{CFAF2B3A-928A-490D-99FA-FD593A6562EE}"/>
              </a:ext>
            </a:extLst>
          </p:cNvPr>
          <p:cNvSpPr>
            <a:spLocks noGrp="1"/>
          </p:cNvSpPr>
          <p:nvPr>
            <p:ph idx="1"/>
          </p:nvPr>
        </p:nvSpPr>
        <p:spPr>
          <a:xfrm>
            <a:off x="838200" y="1333318"/>
            <a:ext cx="10515600" cy="3791173"/>
          </a:xfrm>
        </p:spPr>
        <p:txBody>
          <a:bodyPr>
            <a:normAutofit/>
          </a:bodyPr>
          <a:lstStyle/>
          <a:p>
            <a:r>
              <a:rPr lang="en-US" dirty="0"/>
              <a:t>Nonlinear L</a:t>
            </a:r>
            <a:r>
              <a:rPr lang="en-US" altLang="zh-CN" dirty="0"/>
              <a:t>east Square Optimization </a:t>
            </a:r>
          </a:p>
          <a:p>
            <a:pPr lvl="1"/>
            <a:r>
              <a:rPr lang="en-US" dirty="0"/>
              <a:t>Gradient Descent </a:t>
            </a:r>
          </a:p>
          <a:p>
            <a:pPr lvl="1"/>
            <a:r>
              <a:rPr lang="en-US" dirty="0"/>
              <a:t>Gauss Newton (GN) and Levenberg-Marquardt (LM)</a:t>
            </a:r>
          </a:p>
          <a:p>
            <a:r>
              <a:rPr lang="en-US" dirty="0"/>
              <a:t>G2O and GTSAM </a:t>
            </a:r>
          </a:p>
          <a:p>
            <a:r>
              <a:rPr lang="en-US" dirty="0"/>
              <a:t>Applications</a:t>
            </a:r>
          </a:p>
          <a:p>
            <a:r>
              <a:rPr lang="en-US" dirty="0"/>
              <a:t>Programming</a:t>
            </a:r>
          </a:p>
          <a:p>
            <a:pPr lvl="1"/>
            <a:r>
              <a:rPr lang="en-US" dirty="0"/>
              <a:t>C++ example</a:t>
            </a:r>
          </a:p>
          <a:p>
            <a:pPr lvl="1"/>
            <a:r>
              <a:rPr lang="en-US" dirty="0"/>
              <a:t>GTSAM in </a:t>
            </a:r>
            <a:r>
              <a:rPr lang="en-US" dirty="0" err="1"/>
              <a:t>Matlab</a:t>
            </a:r>
            <a:endParaRPr lang="en-US" dirty="0"/>
          </a:p>
        </p:txBody>
      </p:sp>
    </p:spTree>
    <p:extLst>
      <p:ext uri="{BB962C8B-B14F-4D97-AF65-F5344CB8AC3E}">
        <p14:creationId xmlns:p14="http://schemas.microsoft.com/office/powerpoint/2010/main" val="3640913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7A8C-A86E-4450-ACB3-4C063537B4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5E45DA-FAA8-4242-A9EF-613995F66FC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CF0298-880B-4436-BB8C-5F2A41BD1173}"/>
              </a:ext>
            </a:extLst>
          </p:cNvPr>
          <p:cNvPicPr>
            <a:picLocks noChangeAspect="1"/>
          </p:cNvPicPr>
          <p:nvPr/>
        </p:nvPicPr>
        <p:blipFill>
          <a:blip r:embed="rId2"/>
          <a:stretch>
            <a:fillRect/>
          </a:stretch>
        </p:blipFill>
        <p:spPr>
          <a:xfrm>
            <a:off x="1424272" y="114584"/>
            <a:ext cx="8609038" cy="6157913"/>
          </a:xfrm>
          <a:prstGeom prst="rect">
            <a:avLst/>
          </a:prstGeom>
        </p:spPr>
      </p:pic>
      <p:sp>
        <p:nvSpPr>
          <p:cNvPr id="7" name="TextBox 6">
            <a:extLst>
              <a:ext uri="{FF2B5EF4-FFF2-40B4-BE49-F238E27FC236}">
                <a16:creationId xmlns:a16="http://schemas.microsoft.com/office/drawing/2014/main" id="{3A72EEF6-073A-4CD9-B876-F5CD8DAF0EBE}"/>
              </a:ext>
            </a:extLst>
          </p:cNvPr>
          <p:cNvSpPr txBox="1"/>
          <p:nvPr/>
        </p:nvSpPr>
        <p:spPr>
          <a:xfrm>
            <a:off x="838200" y="6308209"/>
            <a:ext cx="6093822" cy="369332"/>
          </a:xfrm>
          <a:prstGeom prst="rect">
            <a:avLst/>
          </a:prstGeom>
          <a:noFill/>
        </p:spPr>
        <p:txBody>
          <a:bodyPr wrap="square">
            <a:spAutoFit/>
          </a:bodyPr>
          <a:lstStyle/>
          <a:p>
            <a:r>
              <a:rPr lang="en-US" dirty="0">
                <a:hlinkClick r:id="rId3"/>
              </a:rPr>
              <a:t>https://arxiv.org/pdf/1911.08002.pdf</a:t>
            </a:r>
            <a:r>
              <a:rPr lang="en-US" dirty="0"/>
              <a:t> </a:t>
            </a:r>
          </a:p>
        </p:txBody>
      </p:sp>
    </p:spTree>
    <p:extLst>
      <p:ext uri="{BB962C8B-B14F-4D97-AF65-F5344CB8AC3E}">
        <p14:creationId xmlns:p14="http://schemas.microsoft.com/office/powerpoint/2010/main" val="3421126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49C82C-0CD3-4931-A7A0-77557CB5DF84}"/>
              </a:ext>
            </a:extLst>
          </p:cNvPr>
          <p:cNvPicPr>
            <a:picLocks noChangeAspect="1"/>
          </p:cNvPicPr>
          <p:nvPr/>
        </p:nvPicPr>
        <p:blipFill>
          <a:blip r:embed="rId2"/>
          <a:stretch>
            <a:fillRect/>
          </a:stretch>
        </p:blipFill>
        <p:spPr>
          <a:xfrm>
            <a:off x="1083219" y="0"/>
            <a:ext cx="10192623" cy="6858000"/>
          </a:xfrm>
          <a:prstGeom prst="rect">
            <a:avLst/>
          </a:prstGeom>
        </p:spPr>
      </p:pic>
    </p:spTree>
    <p:extLst>
      <p:ext uri="{BB962C8B-B14F-4D97-AF65-F5344CB8AC3E}">
        <p14:creationId xmlns:p14="http://schemas.microsoft.com/office/powerpoint/2010/main" val="2259125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7E9B98-D4E5-457C-AA4A-61A24876DE73}"/>
              </a:ext>
            </a:extLst>
          </p:cNvPr>
          <p:cNvSpPr txBox="1"/>
          <p:nvPr/>
        </p:nvSpPr>
        <p:spPr>
          <a:xfrm>
            <a:off x="1387984" y="1939858"/>
            <a:ext cx="6093724" cy="584775"/>
          </a:xfrm>
          <a:prstGeom prst="rect">
            <a:avLst/>
          </a:prstGeom>
          <a:noFill/>
        </p:spPr>
        <p:txBody>
          <a:bodyPr wrap="square">
            <a:spAutoFit/>
          </a:bodyPr>
          <a:lstStyle/>
          <a:p>
            <a:r>
              <a:rPr lang="en-US" sz="3200" dirty="0">
                <a:hlinkClick r:id="rId2"/>
              </a:rPr>
              <a:t>https://github.com/borglab/gtsam</a:t>
            </a:r>
            <a:r>
              <a:rPr lang="en-US" sz="3200" dirty="0"/>
              <a:t> </a:t>
            </a:r>
          </a:p>
        </p:txBody>
      </p:sp>
      <p:sp>
        <p:nvSpPr>
          <p:cNvPr id="5" name="TextBox 4">
            <a:extLst>
              <a:ext uri="{FF2B5EF4-FFF2-40B4-BE49-F238E27FC236}">
                <a16:creationId xmlns:a16="http://schemas.microsoft.com/office/drawing/2014/main" id="{255E439C-AE6C-4B95-A094-8A14D4D7166F}"/>
              </a:ext>
            </a:extLst>
          </p:cNvPr>
          <p:cNvSpPr txBox="1"/>
          <p:nvPr/>
        </p:nvSpPr>
        <p:spPr>
          <a:xfrm>
            <a:off x="1387984" y="1222819"/>
            <a:ext cx="6093724" cy="584775"/>
          </a:xfrm>
          <a:prstGeom prst="rect">
            <a:avLst/>
          </a:prstGeom>
          <a:noFill/>
        </p:spPr>
        <p:txBody>
          <a:bodyPr wrap="square">
            <a:spAutoFit/>
          </a:bodyPr>
          <a:lstStyle/>
          <a:p>
            <a:r>
              <a:rPr lang="en-US" sz="3200" dirty="0">
                <a:hlinkClick r:id="rId3"/>
              </a:rPr>
              <a:t>https://gtsam.org/get_started/</a:t>
            </a:r>
            <a:r>
              <a:rPr lang="en-US" sz="3200" dirty="0"/>
              <a:t> </a:t>
            </a:r>
          </a:p>
        </p:txBody>
      </p:sp>
      <p:sp>
        <p:nvSpPr>
          <p:cNvPr id="7" name="TextBox 6">
            <a:extLst>
              <a:ext uri="{FF2B5EF4-FFF2-40B4-BE49-F238E27FC236}">
                <a16:creationId xmlns:a16="http://schemas.microsoft.com/office/drawing/2014/main" id="{1B85C542-AF0C-4E4C-97F1-F8FEC376EA42}"/>
              </a:ext>
            </a:extLst>
          </p:cNvPr>
          <p:cNvSpPr txBox="1"/>
          <p:nvPr/>
        </p:nvSpPr>
        <p:spPr>
          <a:xfrm>
            <a:off x="1387984" y="2732174"/>
            <a:ext cx="6093724" cy="369332"/>
          </a:xfrm>
          <a:prstGeom prst="rect">
            <a:avLst/>
          </a:prstGeom>
          <a:noFill/>
        </p:spPr>
        <p:txBody>
          <a:bodyPr wrap="square">
            <a:spAutoFit/>
          </a:bodyPr>
          <a:lstStyle/>
          <a:p>
            <a:r>
              <a:rPr lang="en-US" dirty="0">
                <a:hlinkClick r:id="rId4"/>
              </a:rPr>
              <a:t>https://www.youtube.com/watch?v=QgpmMn9K5Eo</a:t>
            </a:r>
            <a:r>
              <a:rPr lang="en-US" dirty="0"/>
              <a:t> </a:t>
            </a:r>
          </a:p>
        </p:txBody>
      </p:sp>
      <p:sp>
        <p:nvSpPr>
          <p:cNvPr id="9" name="TextBox 8">
            <a:extLst>
              <a:ext uri="{FF2B5EF4-FFF2-40B4-BE49-F238E27FC236}">
                <a16:creationId xmlns:a16="http://schemas.microsoft.com/office/drawing/2014/main" id="{75708B1D-D402-4055-B7D4-0F1D9382ABF9}"/>
              </a:ext>
            </a:extLst>
          </p:cNvPr>
          <p:cNvSpPr txBox="1"/>
          <p:nvPr/>
        </p:nvSpPr>
        <p:spPr>
          <a:xfrm>
            <a:off x="1387984" y="3348278"/>
            <a:ext cx="6093822" cy="369332"/>
          </a:xfrm>
          <a:prstGeom prst="rect">
            <a:avLst/>
          </a:prstGeom>
          <a:noFill/>
        </p:spPr>
        <p:txBody>
          <a:bodyPr wrap="square">
            <a:spAutoFit/>
          </a:bodyPr>
          <a:lstStyle/>
          <a:p>
            <a:r>
              <a:rPr lang="en-US" dirty="0">
                <a:hlinkClick r:id="rId5"/>
              </a:rPr>
              <a:t>https://www.youtube.com/watch?v=Q313pTMAdcM&amp;t=1340s</a:t>
            </a:r>
            <a:r>
              <a:rPr lang="en-US" dirty="0"/>
              <a:t> </a:t>
            </a:r>
          </a:p>
        </p:txBody>
      </p:sp>
      <p:sp>
        <p:nvSpPr>
          <p:cNvPr id="11" name="TextBox 10">
            <a:extLst>
              <a:ext uri="{FF2B5EF4-FFF2-40B4-BE49-F238E27FC236}">
                <a16:creationId xmlns:a16="http://schemas.microsoft.com/office/drawing/2014/main" id="{98D1867E-35D5-40C7-B539-3A184BEBE746}"/>
              </a:ext>
            </a:extLst>
          </p:cNvPr>
          <p:cNvSpPr txBox="1"/>
          <p:nvPr/>
        </p:nvSpPr>
        <p:spPr>
          <a:xfrm>
            <a:off x="1387984" y="3964036"/>
            <a:ext cx="6093822" cy="369332"/>
          </a:xfrm>
          <a:prstGeom prst="rect">
            <a:avLst/>
          </a:prstGeom>
          <a:noFill/>
        </p:spPr>
        <p:txBody>
          <a:bodyPr wrap="square">
            <a:spAutoFit/>
          </a:bodyPr>
          <a:lstStyle/>
          <a:p>
            <a:r>
              <a:rPr lang="en-US" dirty="0">
                <a:hlinkClick r:id="rId6"/>
              </a:rPr>
              <a:t>https://www.youtube.com/watch?v=_W3Ua1Yg2fk&amp;t=695s</a:t>
            </a:r>
            <a:r>
              <a:rPr lang="en-US" dirty="0"/>
              <a:t> </a:t>
            </a:r>
          </a:p>
        </p:txBody>
      </p:sp>
    </p:spTree>
    <p:extLst>
      <p:ext uri="{BB962C8B-B14F-4D97-AF65-F5344CB8AC3E}">
        <p14:creationId xmlns:p14="http://schemas.microsoft.com/office/powerpoint/2010/main" val="201448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FE15D366-46D5-47F7-BE65-937118232325}"/>
              </a:ext>
            </a:extLst>
          </p:cNvPr>
          <p:cNvGrpSpPr/>
          <p:nvPr/>
        </p:nvGrpSpPr>
        <p:grpSpPr>
          <a:xfrm>
            <a:off x="317878" y="12636"/>
            <a:ext cx="11874122" cy="3429000"/>
            <a:chOff x="4527645" y="0"/>
            <a:chExt cx="7346477" cy="1757363"/>
          </a:xfrm>
        </p:grpSpPr>
        <p:pic>
          <p:nvPicPr>
            <p:cNvPr id="4" name="图片 3">
              <a:extLst>
                <a:ext uri="{FF2B5EF4-FFF2-40B4-BE49-F238E27FC236}">
                  <a16:creationId xmlns:a16="http://schemas.microsoft.com/office/drawing/2014/main" id="{B910EB5F-3FEF-4F6E-8282-080AABD36CAB}"/>
                </a:ext>
              </a:extLst>
            </p:cNvPr>
            <p:cNvPicPr>
              <a:picLocks noChangeAspect="1"/>
            </p:cNvPicPr>
            <p:nvPr/>
          </p:nvPicPr>
          <p:blipFill>
            <a:blip r:embed="rId2"/>
            <a:stretch>
              <a:fillRect/>
            </a:stretch>
          </p:blipFill>
          <p:spPr>
            <a:xfrm>
              <a:off x="4527645" y="154781"/>
              <a:ext cx="1905000" cy="1447800"/>
            </a:xfrm>
            <a:prstGeom prst="rect">
              <a:avLst/>
            </a:prstGeom>
          </p:spPr>
        </p:pic>
        <p:pic>
          <p:nvPicPr>
            <p:cNvPr id="5" name="图片 4">
              <a:extLst>
                <a:ext uri="{FF2B5EF4-FFF2-40B4-BE49-F238E27FC236}">
                  <a16:creationId xmlns:a16="http://schemas.microsoft.com/office/drawing/2014/main" id="{2307CEF6-3020-4628-8899-FC030B1CE44F}"/>
                </a:ext>
              </a:extLst>
            </p:cNvPr>
            <p:cNvPicPr>
              <a:picLocks noChangeAspect="1"/>
            </p:cNvPicPr>
            <p:nvPr/>
          </p:nvPicPr>
          <p:blipFill>
            <a:blip r:embed="rId3"/>
            <a:stretch>
              <a:fillRect/>
            </a:stretch>
          </p:blipFill>
          <p:spPr>
            <a:xfrm>
              <a:off x="6834187" y="0"/>
              <a:ext cx="2555473" cy="1757363"/>
            </a:xfrm>
            <a:prstGeom prst="rect">
              <a:avLst/>
            </a:prstGeom>
          </p:spPr>
        </p:pic>
        <p:pic>
          <p:nvPicPr>
            <p:cNvPr id="6" name="图片 5">
              <a:extLst>
                <a:ext uri="{FF2B5EF4-FFF2-40B4-BE49-F238E27FC236}">
                  <a16:creationId xmlns:a16="http://schemas.microsoft.com/office/drawing/2014/main" id="{379B3F6B-8F80-4530-8A81-1EEA86DD856F}"/>
                </a:ext>
              </a:extLst>
            </p:cNvPr>
            <p:cNvPicPr>
              <a:picLocks noChangeAspect="1"/>
            </p:cNvPicPr>
            <p:nvPr/>
          </p:nvPicPr>
          <p:blipFill>
            <a:blip r:embed="rId4"/>
            <a:stretch>
              <a:fillRect/>
            </a:stretch>
          </p:blipFill>
          <p:spPr>
            <a:xfrm>
              <a:off x="9626222" y="230188"/>
              <a:ext cx="2247900" cy="1266825"/>
            </a:xfrm>
            <a:prstGeom prst="rect">
              <a:avLst/>
            </a:prstGeom>
          </p:spPr>
        </p:pic>
      </p:grpSp>
      <p:pic>
        <p:nvPicPr>
          <p:cNvPr id="8" name="图片 7">
            <a:extLst>
              <a:ext uri="{FF2B5EF4-FFF2-40B4-BE49-F238E27FC236}">
                <a16:creationId xmlns:a16="http://schemas.microsoft.com/office/drawing/2014/main" id="{69B3FB88-8560-42C1-BA13-74239938E940}"/>
              </a:ext>
            </a:extLst>
          </p:cNvPr>
          <p:cNvPicPr>
            <a:picLocks noChangeAspect="1"/>
          </p:cNvPicPr>
          <p:nvPr/>
        </p:nvPicPr>
        <p:blipFill>
          <a:blip r:embed="rId5"/>
          <a:stretch>
            <a:fillRect/>
          </a:stretch>
        </p:blipFill>
        <p:spPr>
          <a:xfrm>
            <a:off x="838200" y="3166261"/>
            <a:ext cx="9532393" cy="3679103"/>
          </a:xfrm>
          <a:prstGeom prst="rect">
            <a:avLst/>
          </a:prstGeom>
        </p:spPr>
      </p:pic>
    </p:spTree>
    <p:extLst>
      <p:ext uri="{BB962C8B-B14F-4D97-AF65-F5344CB8AC3E}">
        <p14:creationId xmlns:p14="http://schemas.microsoft.com/office/powerpoint/2010/main" val="1439538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1D65C-9A09-4DD6-AC73-2C3B73BEBF13}"/>
              </a:ext>
            </a:extLst>
          </p:cNvPr>
          <p:cNvSpPr>
            <a:spLocks noGrp="1"/>
          </p:cNvSpPr>
          <p:nvPr>
            <p:ph type="title"/>
          </p:nvPr>
        </p:nvSpPr>
        <p:spPr>
          <a:xfrm>
            <a:off x="648411" y="-58341"/>
            <a:ext cx="10515600" cy="1325563"/>
          </a:xfrm>
        </p:spPr>
        <p:txBody>
          <a:bodyPr/>
          <a:lstStyle/>
          <a:p>
            <a:r>
              <a:rPr lang="en-US" dirty="0"/>
              <a:t>C++ Example</a:t>
            </a:r>
          </a:p>
        </p:txBody>
      </p:sp>
      <p:pic>
        <p:nvPicPr>
          <p:cNvPr id="10" name="图片 9">
            <a:extLst>
              <a:ext uri="{FF2B5EF4-FFF2-40B4-BE49-F238E27FC236}">
                <a16:creationId xmlns:a16="http://schemas.microsoft.com/office/drawing/2014/main" id="{1ADA03BA-2303-403E-BE22-EC55EDD0E21C}"/>
              </a:ext>
            </a:extLst>
          </p:cNvPr>
          <p:cNvPicPr>
            <a:picLocks noChangeAspect="1"/>
          </p:cNvPicPr>
          <p:nvPr/>
        </p:nvPicPr>
        <p:blipFill>
          <a:blip r:embed="rId2"/>
          <a:stretch>
            <a:fillRect/>
          </a:stretch>
        </p:blipFill>
        <p:spPr>
          <a:xfrm>
            <a:off x="586253" y="1480345"/>
            <a:ext cx="9039970" cy="5223482"/>
          </a:xfrm>
          <a:prstGeom prst="rect">
            <a:avLst/>
          </a:prstGeom>
        </p:spPr>
      </p:pic>
      <p:grpSp>
        <p:nvGrpSpPr>
          <p:cNvPr id="5" name="组合 4">
            <a:extLst>
              <a:ext uri="{FF2B5EF4-FFF2-40B4-BE49-F238E27FC236}">
                <a16:creationId xmlns:a16="http://schemas.microsoft.com/office/drawing/2014/main" id="{CDE2E5C0-6994-46B0-9359-532326300228}"/>
              </a:ext>
            </a:extLst>
          </p:cNvPr>
          <p:cNvGrpSpPr/>
          <p:nvPr/>
        </p:nvGrpSpPr>
        <p:grpSpPr>
          <a:xfrm>
            <a:off x="4527645" y="0"/>
            <a:ext cx="7346477" cy="1757363"/>
            <a:chOff x="4527645" y="0"/>
            <a:chExt cx="7346477" cy="1757363"/>
          </a:xfrm>
        </p:grpSpPr>
        <p:pic>
          <p:nvPicPr>
            <p:cNvPr id="6" name="图片 5">
              <a:extLst>
                <a:ext uri="{FF2B5EF4-FFF2-40B4-BE49-F238E27FC236}">
                  <a16:creationId xmlns:a16="http://schemas.microsoft.com/office/drawing/2014/main" id="{446F0EB3-57CA-49F5-A445-4ECA3E4437DD}"/>
                </a:ext>
              </a:extLst>
            </p:cNvPr>
            <p:cNvPicPr>
              <a:picLocks noChangeAspect="1"/>
            </p:cNvPicPr>
            <p:nvPr/>
          </p:nvPicPr>
          <p:blipFill>
            <a:blip r:embed="rId3"/>
            <a:stretch>
              <a:fillRect/>
            </a:stretch>
          </p:blipFill>
          <p:spPr>
            <a:xfrm>
              <a:off x="4527645" y="154781"/>
              <a:ext cx="1905000" cy="1447800"/>
            </a:xfrm>
            <a:prstGeom prst="rect">
              <a:avLst/>
            </a:prstGeom>
          </p:spPr>
        </p:pic>
        <p:pic>
          <p:nvPicPr>
            <p:cNvPr id="7" name="图片 6">
              <a:extLst>
                <a:ext uri="{FF2B5EF4-FFF2-40B4-BE49-F238E27FC236}">
                  <a16:creationId xmlns:a16="http://schemas.microsoft.com/office/drawing/2014/main" id="{4F3C049C-A083-428A-B759-D17C97EF3403}"/>
                </a:ext>
              </a:extLst>
            </p:cNvPr>
            <p:cNvPicPr>
              <a:picLocks noChangeAspect="1"/>
            </p:cNvPicPr>
            <p:nvPr/>
          </p:nvPicPr>
          <p:blipFill>
            <a:blip r:embed="rId4"/>
            <a:stretch>
              <a:fillRect/>
            </a:stretch>
          </p:blipFill>
          <p:spPr>
            <a:xfrm>
              <a:off x="6834187" y="0"/>
              <a:ext cx="2555473" cy="1757363"/>
            </a:xfrm>
            <a:prstGeom prst="rect">
              <a:avLst/>
            </a:prstGeom>
          </p:spPr>
        </p:pic>
        <p:pic>
          <p:nvPicPr>
            <p:cNvPr id="8" name="图片 7">
              <a:extLst>
                <a:ext uri="{FF2B5EF4-FFF2-40B4-BE49-F238E27FC236}">
                  <a16:creationId xmlns:a16="http://schemas.microsoft.com/office/drawing/2014/main" id="{3DA99278-17BA-4D02-83B2-EC77A7767339}"/>
                </a:ext>
              </a:extLst>
            </p:cNvPr>
            <p:cNvPicPr>
              <a:picLocks noChangeAspect="1"/>
            </p:cNvPicPr>
            <p:nvPr/>
          </p:nvPicPr>
          <p:blipFill>
            <a:blip r:embed="rId5"/>
            <a:stretch>
              <a:fillRect/>
            </a:stretch>
          </p:blipFill>
          <p:spPr>
            <a:xfrm>
              <a:off x="9626222" y="230188"/>
              <a:ext cx="2247900" cy="1266825"/>
            </a:xfrm>
            <a:prstGeom prst="rect">
              <a:avLst/>
            </a:prstGeom>
          </p:spPr>
        </p:pic>
      </p:grpSp>
    </p:spTree>
    <p:extLst>
      <p:ext uri="{BB962C8B-B14F-4D97-AF65-F5344CB8AC3E}">
        <p14:creationId xmlns:p14="http://schemas.microsoft.com/office/powerpoint/2010/main" val="3555583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6F35E-0437-460B-B18C-4040531F711F}"/>
              </a:ext>
            </a:extLst>
          </p:cNvPr>
          <p:cNvSpPr>
            <a:spLocks noGrp="1"/>
          </p:cNvSpPr>
          <p:nvPr>
            <p:ph type="title"/>
          </p:nvPr>
        </p:nvSpPr>
        <p:spPr>
          <a:xfrm>
            <a:off x="730510" y="136478"/>
            <a:ext cx="10515600" cy="1325563"/>
          </a:xfrm>
        </p:spPr>
        <p:txBody>
          <a:bodyPr/>
          <a:lstStyle/>
          <a:p>
            <a:r>
              <a:rPr lang="en-US" dirty="0"/>
              <a:t>C++ Example</a:t>
            </a:r>
          </a:p>
        </p:txBody>
      </p:sp>
      <p:pic>
        <p:nvPicPr>
          <p:cNvPr id="4" name="图片 3">
            <a:extLst>
              <a:ext uri="{FF2B5EF4-FFF2-40B4-BE49-F238E27FC236}">
                <a16:creationId xmlns:a16="http://schemas.microsoft.com/office/drawing/2014/main" id="{4FE287EE-56AF-4357-8B98-8024CE3DFC1F}"/>
              </a:ext>
            </a:extLst>
          </p:cNvPr>
          <p:cNvPicPr>
            <a:picLocks noChangeAspect="1"/>
          </p:cNvPicPr>
          <p:nvPr/>
        </p:nvPicPr>
        <p:blipFill>
          <a:blip r:embed="rId2"/>
          <a:stretch>
            <a:fillRect/>
          </a:stretch>
        </p:blipFill>
        <p:spPr>
          <a:xfrm>
            <a:off x="382705" y="1325897"/>
            <a:ext cx="9808900" cy="5532103"/>
          </a:xfrm>
          <a:prstGeom prst="rect">
            <a:avLst/>
          </a:prstGeom>
        </p:spPr>
      </p:pic>
      <p:grpSp>
        <p:nvGrpSpPr>
          <p:cNvPr id="5" name="组合 4">
            <a:extLst>
              <a:ext uri="{FF2B5EF4-FFF2-40B4-BE49-F238E27FC236}">
                <a16:creationId xmlns:a16="http://schemas.microsoft.com/office/drawing/2014/main" id="{A6C5D9FF-9EB3-40EE-BE18-8CF0D9773BA8}"/>
              </a:ext>
            </a:extLst>
          </p:cNvPr>
          <p:cNvGrpSpPr/>
          <p:nvPr/>
        </p:nvGrpSpPr>
        <p:grpSpPr>
          <a:xfrm>
            <a:off x="4527645" y="0"/>
            <a:ext cx="7346477" cy="1757363"/>
            <a:chOff x="4527645" y="0"/>
            <a:chExt cx="7346477" cy="1757363"/>
          </a:xfrm>
        </p:grpSpPr>
        <p:pic>
          <p:nvPicPr>
            <p:cNvPr id="6" name="图片 5">
              <a:extLst>
                <a:ext uri="{FF2B5EF4-FFF2-40B4-BE49-F238E27FC236}">
                  <a16:creationId xmlns:a16="http://schemas.microsoft.com/office/drawing/2014/main" id="{E64F999A-EB3B-4C96-81E9-FC7FDF530F76}"/>
                </a:ext>
              </a:extLst>
            </p:cNvPr>
            <p:cNvPicPr>
              <a:picLocks noChangeAspect="1"/>
            </p:cNvPicPr>
            <p:nvPr/>
          </p:nvPicPr>
          <p:blipFill>
            <a:blip r:embed="rId3"/>
            <a:stretch>
              <a:fillRect/>
            </a:stretch>
          </p:blipFill>
          <p:spPr>
            <a:xfrm>
              <a:off x="4527645" y="154781"/>
              <a:ext cx="1905000" cy="1447800"/>
            </a:xfrm>
            <a:prstGeom prst="rect">
              <a:avLst/>
            </a:prstGeom>
          </p:spPr>
        </p:pic>
        <p:pic>
          <p:nvPicPr>
            <p:cNvPr id="7" name="图片 6">
              <a:extLst>
                <a:ext uri="{FF2B5EF4-FFF2-40B4-BE49-F238E27FC236}">
                  <a16:creationId xmlns:a16="http://schemas.microsoft.com/office/drawing/2014/main" id="{34BCB199-CEFD-46BA-A182-8AFEBEB39E24}"/>
                </a:ext>
              </a:extLst>
            </p:cNvPr>
            <p:cNvPicPr>
              <a:picLocks noChangeAspect="1"/>
            </p:cNvPicPr>
            <p:nvPr/>
          </p:nvPicPr>
          <p:blipFill>
            <a:blip r:embed="rId4"/>
            <a:stretch>
              <a:fillRect/>
            </a:stretch>
          </p:blipFill>
          <p:spPr>
            <a:xfrm>
              <a:off x="6834187" y="0"/>
              <a:ext cx="2555473" cy="1757363"/>
            </a:xfrm>
            <a:prstGeom prst="rect">
              <a:avLst/>
            </a:prstGeom>
          </p:spPr>
        </p:pic>
        <p:pic>
          <p:nvPicPr>
            <p:cNvPr id="8" name="图片 7">
              <a:extLst>
                <a:ext uri="{FF2B5EF4-FFF2-40B4-BE49-F238E27FC236}">
                  <a16:creationId xmlns:a16="http://schemas.microsoft.com/office/drawing/2014/main" id="{F8E1A91D-ED48-492C-AB6F-3184382D83A7}"/>
                </a:ext>
              </a:extLst>
            </p:cNvPr>
            <p:cNvPicPr>
              <a:picLocks noChangeAspect="1"/>
            </p:cNvPicPr>
            <p:nvPr/>
          </p:nvPicPr>
          <p:blipFill>
            <a:blip r:embed="rId5"/>
            <a:stretch>
              <a:fillRect/>
            </a:stretch>
          </p:blipFill>
          <p:spPr>
            <a:xfrm>
              <a:off x="9626222" y="230188"/>
              <a:ext cx="2247900" cy="1266825"/>
            </a:xfrm>
            <a:prstGeom prst="rect">
              <a:avLst/>
            </a:prstGeom>
          </p:spPr>
        </p:pic>
      </p:grpSp>
    </p:spTree>
    <p:extLst>
      <p:ext uri="{BB962C8B-B14F-4D97-AF65-F5344CB8AC3E}">
        <p14:creationId xmlns:p14="http://schemas.microsoft.com/office/powerpoint/2010/main" val="2694452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4D953A-5CC0-4EA8-A833-20EDD5BF1AF2}"/>
              </a:ext>
            </a:extLst>
          </p:cNvPr>
          <p:cNvSpPr>
            <a:spLocks noGrp="1"/>
          </p:cNvSpPr>
          <p:nvPr>
            <p:ph type="title"/>
          </p:nvPr>
        </p:nvSpPr>
        <p:spPr>
          <a:xfrm>
            <a:off x="838200" y="0"/>
            <a:ext cx="10515600" cy="1325563"/>
          </a:xfrm>
        </p:spPr>
        <p:txBody>
          <a:bodyPr/>
          <a:lstStyle/>
          <a:p>
            <a:r>
              <a:rPr lang="en-US" dirty="0"/>
              <a:t>C++ Example</a:t>
            </a:r>
          </a:p>
        </p:txBody>
      </p:sp>
      <p:pic>
        <p:nvPicPr>
          <p:cNvPr id="4" name="图片 3">
            <a:extLst>
              <a:ext uri="{FF2B5EF4-FFF2-40B4-BE49-F238E27FC236}">
                <a16:creationId xmlns:a16="http://schemas.microsoft.com/office/drawing/2014/main" id="{24C44B54-0BCC-4E7D-B93D-646071EAF07E}"/>
              </a:ext>
            </a:extLst>
          </p:cNvPr>
          <p:cNvPicPr>
            <a:picLocks noChangeAspect="1"/>
          </p:cNvPicPr>
          <p:nvPr/>
        </p:nvPicPr>
        <p:blipFill>
          <a:blip r:embed="rId2"/>
          <a:stretch>
            <a:fillRect/>
          </a:stretch>
        </p:blipFill>
        <p:spPr>
          <a:xfrm>
            <a:off x="1105328" y="1569422"/>
            <a:ext cx="8520894" cy="5058390"/>
          </a:xfrm>
          <a:prstGeom prst="rect">
            <a:avLst/>
          </a:prstGeom>
        </p:spPr>
      </p:pic>
      <p:grpSp>
        <p:nvGrpSpPr>
          <p:cNvPr id="5" name="组合 4">
            <a:extLst>
              <a:ext uri="{FF2B5EF4-FFF2-40B4-BE49-F238E27FC236}">
                <a16:creationId xmlns:a16="http://schemas.microsoft.com/office/drawing/2014/main" id="{6644B373-E807-4386-B16D-F517BC6BB17D}"/>
              </a:ext>
            </a:extLst>
          </p:cNvPr>
          <p:cNvGrpSpPr/>
          <p:nvPr/>
        </p:nvGrpSpPr>
        <p:grpSpPr>
          <a:xfrm>
            <a:off x="4527645" y="0"/>
            <a:ext cx="7346477" cy="1757363"/>
            <a:chOff x="4527645" y="0"/>
            <a:chExt cx="7346477" cy="1757363"/>
          </a:xfrm>
        </p:grpSpPr>
        <p:pic>
          <p:nvPicPr>
            <p:cNvPr id="6" name="图片 5">
              <a:extLst>
                <a:ext uri="{FF2B5EF4-FFF2-40B4-BE49-F238E27FC236}">
                  <a16:creationId xmlns:a16="http://schemas.microsoft.com/office/drawing/2014/main" id="{C5B0BAED-CC6D-4A11-92F8-4D4E19EFC5C1}"/>
                </a:ext>
              </a:extLst>
            </p:cNvPr>
            <p:cNvPicPr>
              <a:picLocks noChangeAspect="1"/>
            </p:cNvPicPr>
            <p:nvPr/>
          </p:nvPicPr>
          <p:blipFill>
            <a:blip r:embed="rId3"/>
            <a:stretch>
              <a:fillRect/>
            </a:stretch>
          </p:blipFill>
          <p:spPr>
            <a:xfrm>
              <a:off x="4527645" y="154781"/>
              <a:ext cx="1905000" cy="1447800"/>
            </a:xfrm>
            <a:prstGeom prst="rect">
              <a:avLst/>
            </a:prstGeom>
          </p:spPr>
        </p:pic>
        <p:pic>
          <p:nvPicPr>
            <p:cNvPr id="7" name="图片 6">
              <a:extLst>
                <a:ext uri="{FF2B5EF4-FFF2-40B4-BE49-F238E27FC236}">
                  <a16:creationId xmlns:a16="http://schemas.microsoft.com/office/drawing/2014/main" id="{5B9ABD87-50D2-4312-B237-B39EF45FDA57}"/>
                </a:ext>
              </a:extLst>
            </p:cNvPr>
            <p:cNvPicPr>
              <a:picLocks noChangeAspect="1"/>
            </p:cNvPicPr>
            <p:nvPr/>
          </p:nvPicPr>
          <p:blipFill>
            <a:blip r:embed="rId4"/>
            <a:stretch>
              <a:fillRect/>
            </a:stretch>
          </p:blipFill>
          <p:spPr>
            <a:xfrm>
              <a:off x="6834187" y="0"/>
              <a:ext cx="2555473" cy="1757363"/>
            </a:xfrm>
            <a:prstGeom prst="rect">
              <a:avLst/>
            </a:prstGeom>
          </p:spPr>
        </p:pic>
        <p:pic>
          <p:nvPicPr>
            <p:cNvPr id="8" name="图片 7">
              <a:extLst>
                <a:ext uri="{FF2B5EF4-FFF2-40B4-BE49-F238E27FC236}">
                  <a16:creationId xmlns:a16="http://schemas.microsoft.com/office/drawing/2014/main" id="{3936BE71-5523-4C0A-8D90-2A0B44A60F7F}"/>
                </a:ext>
              </a:extLst>
            </p:cNvPr>
            <p:cNvPicPr>
              <a:picLocks noChangeAspect="1"/>
            </p:cNvPicPr>
            <p:nvPr/>
          </p:nvPicPr>
          <p:blipFill>
            <a:blip r:embed="rId5"/>
            <a:stretch>
              <a:fillRect/>
            </a:stretch>
          </p:blipFill>
          <p:spPr>
            <a:xfrm>
              <a:off x="9626222" y="230188"/>
              <a:ext cx="2247900" cy="1266825"/>
            </a:xfrm>
            <a:prstGeom prst="rect">
              <a:avLst/>
            </a:prstGeom>
          </p:spPr>
        </p:pic>
      </p:grpSp>
    </p:spTree>
    <p:extLst>
      <p:ext uri="{BB962C8B-B14F-4D97-AF65-F5344CB8AC3E}">
        <p14:creationId xmlns:p14="http://schemas.microsoft.com/office/powerpoint/2010/main" val="832361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E823B-AC39-4056-90BF-78E9BED94D5D}"/>
              </a:ext>
            </a:extLst>
          </p:cNvPr>
          <p:cNvSpPr>
            <a:spLocks noGrp="1"/>
          </p:cNvSpPr>
          <p:nvPr>
            <p:ph type="title"/>
          </p:nvPr>
        </p:nvSpPr>
        <p:spPr/>
        <p:txBody>
          <a:bodyPr/>
          <a:lstStyle/>
          <a:p>
            <a:r>
              <a:rPr lang="en-US" dirty="0"/>
              <a:t>C++ Example</a:t>
            </a:r>
          </a:p>
        </p:txBody>
      </p:sp>
      <p:sp>
        <p:nvSpPr>
          <p:cNvPr id="3" name="内容占位符 2">
            <a:extLst>
              <a:ext uri="{FF2B5EF4-FFF2-40B4-BE49-F238E27FC236}">
                <a16:creationId xmlns:a16="http://schemas.microsoft.com/office/drawing/2014/main" id="{5EE35840-3B2A-4FD6-9EC3-1084C0DBAB4D}"/>
              </a:ext>
            </a:extLst>
          </p:cNvPr>
          <p:cNvSpPr>
            <a:spLocks noGrp="1"/>
          </p:cNvSpPr>
          <p:nvPr>
            <p:ph idx="1"/>
          </p:nvPr>
        </p:nvSpPr>
        <p:spPr>
          <a:xfrm>
            <a:off x="838200" y="3428999"/>
            <a:ext cx="10515600" cy="2747963"/>
          </a:xfrm>
        </p:spPr>
        <p:txBody>
          <a:bodyPr/>
          <a:lstStyle/>
          <a:p>
            <a:r>
              <a:rPr lang="en-US" dirty="0">
                <a:hlinkClick r:id="rId2"/>
              </a:rPr>
              <a:t>https://github.com/dongjing3309/gtsam-examples</a:t>
            </a:r>
            <a:endParaRPr lang="en-US" dirty="0"/>
          </a:p>
          <a:p>
            <a:r>
              <a:rPr lang="en-US" dirty="0">
                <a:hlinkClick r:id="rId3"/>
              </a:rPr>
              <a:t>https://github.com/rising-turtle/slam_course</a:t>
            </a:r>
            <a:endParaRPr lang="en-US" dirty="0"/>
          </a:p>
        </p:txBody>
      </p:sp>
      <p:grpSp>
        <p:nvGrpSpPr>
          <p:cNvPr id="4" name="组合 3">
            <a:extLst>
              <a:ext uri="{FF2B5EF4-FFF2-40B4-BE49-F238E27FC236}">
                <a16:creationId xmlns:a16="http://schemas.microsoft.com/office/drawing/2014/main" id="{E5F37F68-2EF3-4F40-A0ED-617CBE97B9DC}"/>
              </a:ext>
            </a:extLst>
          </p:cNvPr>
          <p:cNvGrpSpPr/>
          <p:nvPr/>
        </p:nvGrpSpPr>
        <p:grpSpPr>
          <a:xfrm>
            <a:off x="4527645" y="0"/>
            <a:ext cx="7346477" cy="1757363"/>
            <a:chOff x="4527645" y="0"/>
            <a:chExt cx="7346477" cy="1757363"/>
          </a:xfrm>
        </p:grpSpPr>
        <p:pic>
          <p:nvPicPr>
            <p:cNvPr id="5" name="图片 4">
              <a:extLst>
                <a:ext uri="{FF2B5EF4-FFF2-40B4-BE49-F238E27FC236}">
                  <a16:creationId xmlns:a16="http://schemas.microsoft.com/office/drawing/2014/main" id="{B9688E52-AFA3-4027-B38C-F17693371707}"/>
                </a:ext>
              </a:extLst>
            </p:cNvPr>
            <p:cNvPicPr>
              <a:picLocks noChangeAspect="1"/>
            </p:cNvPicPr>
            <p:nvPr/>
          </p:nvPicPr>
          <p:blipFill>
            <a:blip r:embed="rId4"/>
            <a:stretch>
              <a:fillRect/>
            </a:stretch>
          </p:blipFill>
          <p:spPr>
            <a:xfrm>
              <a:off x="4527645" y="154781"/>
              <a:ext cx="1905000" cy="1447800"/>
            </a:xfrm>
            <a:prstGeom prst="rect">
              <a:avLst/>
            </a:prstGeom>
          </p:spPr>
        </p:pic>
        <p:pic>
          <p:nvPicPr>
            <p:cNvPr id="6" name="图片 5">
              <a:extLst>
                <a:ext uri="{FF2B5EF4-FFF2-40B4-BE49-F238E27FC236}">
                  <a16:creationId xmlns:a16="http://schemas.microsoft.com/office/drawing/2014/main" id="{51BD629C-87CE-4A2E-B491-1BDDA406600D}"/>
                </a:ext>
              </a:extLst>
            </p:cNvPr>
            <p:cNvPicPr>
              <a:picLocks noChangeAspect="1"/>
            </p:cNvPicPr>
            <p:nvPr/>
          </p:nvPicPr>
          <p:blipFill>
            <a:blip r:embed="rId5"/>
            <a:stretch>
              <a:fillRect/>
            </a:stretch>
          </p:blipFill>
          <p:spPr>
            <a:xfrm>
              <a:off x="6834187" y="0"/>
              <a:ext cx="2555473" cy="1757363"/>
            </a:xfrm>
            <a:prstGeom prst="rect">
              <a:avLst/>
            </a:prstGeom>
          </p:spPr>
        </p:pic>
        <p:pic>
          <p:nvPicPr>
            <p:cNvPr id="7" name="图片 6">
              <a:extLst>
                <a:ext uri="{FF2B5EF4-FFF2-40B4-BE49-F238E27FC236}">
                  <a16:creationId xmlns:a16="http://schemas.microsoft.com/office/drawing/2014/main" id="{658BFB3F-775F-4C99-B9B5-F5F9F37EDD01}"/>
                </a:ext>
              </a:extLst>
            </p:cNvPr>
            <p:cNvPicPr>
              <a:picLocks noChangeAspect="1"/>
            </p:cNvPicPr>
            <p:nvPr/>
          </p:nvPicPr>
          <p:blipFill>
            <a:blip r:embed="rId6"/>
            <a:stretch>
              <a:fillRect/>
            </a:stretch>
          </p:blipFill>
          <p:spPr>
            <a:xfrm>
              <a:off x="9626222" y="230188"/>
              <a:ext cx="2247900" cy="1266825"/>
            </a:xfrm>
            <a:prstGeom prst="rect">
              <a:avLst/>
            </a:prstGeom>
          </p:spPr>
        </p:pic>
      </p:grpSp>
    </p:spTree>
    <p:extLst>
      <p:ext uri="{BB962C8B-B14F-4D97-AF65-F5344CB8AC3E}">
        <p14:creationId xmlns:p14="http://schemas.microsoft.com/office/powerpoint/2010/main" val="1015652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8E729-68F0-4AB7-AEF0-564D3F0C8ADE}"/>
              </a:ext>
            </a:extLst>
          </p:cNvPr>
          <p:cNvSpPr>
            <a:spLocks noGrp="1"/>
          </p:cNvSpPr>
          <p:nvPr>
            <p:ph type="title"/>
          </p:nvPr>
        </p:nvSpPr>
        <p:spPr>
          <a:xfrm>
            <a:off x="838200" y="-144164"/>
            <a:ext cx="10515600" cy="1325563"/>
          </a:xfrm>
        </p:spPr>
        <p:txBody>
          <a:bodyPr/>
          <a:lstStyle/>
          <a:p>
            <a:r>
              <a:rPr lang="en-US" dirty="0" err="1"/>
              <a:t>Matlab</a:t>
            </a:r>
            <a:r>
              <a:rPr lang="en-US" dirty="0"/>
              <a:t> Example</a:t>
            </a:r>
          </a:p>
        </p:txBody>
      </p:sp>
      <p:pic>
        <p:nvPicPr>
          <p:cNvPr id="4" name="图片 3">
            <a:extLst>
              <a:ext uri="{FF2B5EF4-FFF2-40B4-BE49-F238E27FC236}">
                <a16:creationId xmlns:a16="http://schemas.microsoft.com/office/drawing/2014/main" id="{42D198C4-0ADC-403B-8654-DD202E5F0806}"/>
              </a:ext>
            </a:extLst>
          </p:cNvPr>
          <p:cNvPicPr>
            <a:picLocks noChangeAspect="1"/>
          </p:cNvPicPr>
          <p:nvPr/>
        </p:nvPicPr>
        <p:blipFill>
          <a:blip r:embed="rId2"/>
          <a:stretch>
            <a:fillRect/>
          </a:stretch>
        </p:blipFill>
        <p:spPr>
          <a:xfrm>
            <a:off x="1506100" y="1179542"/>
            <a:ext cx="7296705" cy="5097941"/>
          </a:xfrm>
          <a:prstGeom prst="rect">
            <a:avLst/>
          </a:prstGeom>
        </p:spPr>
      </p:pic>
      <p:pic>
        <p:nvPicPr>
          <p:cNvPr id="5" name="图片 4">
            <a:extLst>
              <a:ext uri="{FF2B5EF4-FFF2-40B4-BE49-F238E27FC236}">
                <a16:creationId xmlns:a16="http://schemas.microsoft.com/office/drawing/2014/main" id="{EC1A12AF-EF0A-4DB3-8C02-9BF31964E470}"/>
              </a:ext>
            </a:extLst>
          </p:cNvPr>
          <p:cNvPicPr>
            <a:picLocks noChangeAspect="1"/>
          </p:cNvPicPr>
          <p:nvPr/>
        </p:nvPicPr>
        <p:blipFill>
          <a:blip r:embed="rId3"/>
          <a:stretch>
            <a:fillRect/>
          </a:stretch>
        </p:blipFill>
        <p:spPr>
          <a:xfrm>
            <a:off x="8694821" y="240632"/>
            <a:ext cx="3497179" cy="1877821"/>
          </a:xfrm>
          <a:prstGeom prst="rect">
            <a:avLst/>
          </a:prstGeom>
        </p:spPr>
      </p:pic>
      <p:sp>
        <p:nvSpPr>
          <p:cNvPr id="6" name="矩形 5">
            <a:extLst>
              <a:ext uri="{FF2B5EF4-FFF2-40B4-BE49-F238E27FC236}">
                <a16:creationId xmlns:a16="http://schemas.microsoft.com/office/drawing/2014/main" id="{268AFABC-1005-4605-B9A8-1663EEF67B00}"/>
              </a:ext>
            </a:extLst>
          </p:cNvPr>
          <p:cNvSpPr/>
          <p:nvPr/>
        </p:nvSpPr>
        <p:spPr>
          <a:xfrm>
            <a:off x="5334012" y="340755"/>
            <a:ext cx="4208332" cy="646331"/>
          </a:xfrm>
          <a:prstGeom prst="rect">
            <a:avLst/>
          </a:prstGeom>
        </p:spPr>
        <p:txBody>
          <a:bodyPr wrap="none">
            <a:spAutoFit/>
          </a:bodyPr>
          <a:lstStyle/>
          <a:p>
            <a:r>
              <a:rPr lang="en-US" dirty="0">
                <a:hlinkClick r:id="rId4"/>
              </a:rPr>
              <a:t>https://borg.cc.gatech.edu/download.html</a:t>
            </a:r>
            <a:endParaRPr lang="en-US" dirty="0"/>
          </a:p>
          <a:p>
            <a:endParaRPr lang="en-US" dirty="0"/>
          </a:p>
        </p:txBody>
      </p:sp>
    </p:spTree>
    <p:extLst>
      <p:ext uri="{BB962C8B-B14F-4D97-AF65-F5344CB8AC3E}">
        <p14:creationId xmlns:p14="http://schemas.microsoft.com/office/powerpoint/2010/main" val="1479439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461A-4618-4EFA-B73D-F7C9EAE0A9D3}"/>
              </a:ext>
            </a:extLst>
          </p:cNvPr>
          <p:cNvSpPr>
            <a:spLocks noGrp="1"/>
          </p:cNvSpPr>
          <p:nvPr>
            <p:ph type="title"/>
          </p:nvPr>
        </p:nvSpPr>
        <p:spPr>
          <a:xfrm>
            <a:off x="472440" y="143691"/>
            <a:ext cx="10515600" cy="1325563"/>
          </a:xfrm>
        </p:spPr>
        <p:txBody>
          <a:bodyPr/>
          <a:lstStyle/>
          <a:p>
            <a:r>
              <a:rPr lang="en-US" dirty="0"/>
              <a:t>Materials </a:t>
            </a:r>
          </a:p>
        </p:txBody>
      </p:sp>
      <p:sp>
        <p:nvSpPr>
          <p:cNvPr id="3" name="内容占位符 2">
            <a:extLst>
              <a:ext uri="{FF2B5EF4-FFF2-40B4-BE49-F238E27FC236}">
                <a16:creationId xmlns:a16="http://schemas.microsoft.com/office/drawing/2014/main" id="{AD2E3EE8-B0FB-4090-9536-10C2522EDA22}"/>
              </a:ext>
            </a:extLst>
          </p:cNvPr>
          <p:cNvSpPr>
            <a:spLocks noGrp="1"/>
          </p:cNvSpPr>
          <p:nvPr>
            <p:ph idx="1"/>
          </p:nvPr>
        </p:nvSpPr>
        <p:spPr>
          <a:xfrm>
            <a:off x="472440" y="1260249"/>
            <a:ext cx="10515600" cy="5023621"/>
          </a:xfrm>
        </p:spPr>
        <p:txBody>
          <a:bodyPr>
            <a:normAutofit fontScale="92500" lnSpcReduction="20000"/>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a:p>
            <a:r>
              <a:rPr lang="en-US" dirty="0"/>
              <a:t>g2o manual </a:t>
            </a:r>
          </a:p>
          <a:p>
            <a:r>
              <a:rPr lang="en-US" dirty="0"/>
              <a:t>Joan Sol`, “Course on SLAM”, 2016</a:t>
            </a:r>
          </a:p>
          <a:p>
            <a:r>
              <a:rPr lang="en-US" dirty="0" err="1"/>
              <a:t>Förstner</a:t>
            </a:r>
            <a:r>
              <a:rPr lang="en-US" dirty="0"/>
              <a:t>, Wolfgang. "Minimal representations for uncertainty and estimation in projective spaces." </a:t>
            </a:r>
            <a:r>
              <a:rPr lang="en-US" i="1" dirty="0"/>
              <a:t>Asian Conference on Computer Vision</a:t>
            </a:r>
            <a:r>
              <a:rPr lang="en-US" dirty="0"/>
              <a:t>. Springer, Berlin, Heidelberg, 2010.</a:t>
            </a:r>
          </a:p>
          <a:p>
            <a:r>
              <a:rPr lang="en-US" dirty="0"/>
              <a:t>GTSAM 2006 &amp; ISAM 2008 &amp; ISAM2 2011 </a:t>
            </a:r>
          </a:p>
          <a:p>
            <a:r>
              <a:rPr lang="en-US" dirty="0" err="1"/>
              <a:t>gtsam</a:t>
            </a:r>
            <a:r>
              <a:rPr lang="en-US" dirty="0"/>
              <a:t> manual: Factor Graphs and GTSAM: A Hands-on Introduction</a:t>
            </a:r>
          </a:p>
          <a:p>
            <a:r>
              <a:rPr lang="en-US" dirty="0" err="1"/>
              <a:t>gtsam</a:t>
            </a:r>
            <a:r>
              <a:rPr lang="en-US" dirty="0"/>
              <a:t> tutorial &amp; icra16_slam_tutorial_kaess </a:t>
            </a:r>
          </a:p>
          <a:p>
            <a:r>
              <a:rPr lang="en-US" dirty="0"/>
              <a:t>Rosen, David M., Michael </a:t>
            </a:r>
            <a:r>
              <a:rPr lang="en-US" dirty="0" err="1"/>
              <a:t>Kaess</a:t>
            </a:r>
            <a:r>
              <a:rPr lang="en-US" dirty="0"/>
              <a:t>, and John J. Leonard. "Robust incremental online inference over sparse factor graphs: Beyond the Gaussian case." 2013 ICRA</a:t>
            </a:r>
          </a:p>
          <a:p>
            <a:endParaRPr lang="en-US" dirty="0"/>
          </a:p>
          <a:p>
            <a:endParaRPr lang="en-US" dirty="0"/>
          </a:p>
        </p:txBody>
      </p:sp>
    </p:spTree>
    <p:extLst>
      <p:ext uri="{BB962C8B-B14F-4D97-AF65-F5344CB8AC3E}">
        <p14:creationId xmlns:p14="http://schemas.microsoft.com/office/powerpoint/2010/main" val="2912544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254DE-F86D-4C92-8055-2F91C1B485CE}"/>
              </a:ext>
            </a:extLst>
          </p:cNvPr>
          <p:cNvSpPr>
            <a:spLocks noGrp="1"/>
          </p:cNvSpPr>
          <p:nvPr>
            <p:ph type="title"/>
          </p:nvPr>
        </p:nvSpPr>
        <p:spPr>
          <a:xfrm>
            <a:off x="486508" y="0"/>
            <a:ext cx="10515600" cy="1325563"/>
          </a:xfrm>
        </p:spPr>
        <p:txBody>
          <a:bodyPr/>
          <a:lstStyle/>
          <a:p>
            <a:r>
              <a:rPr lang="en-US" dirty="0"/>
              <a:t>Nonlinear L</a:t>
            </a:r>
            <a:r>
              <a:rPr lang="en-US" altLang="zh-CN" dirty="0"/>
              <a:t>east Square Optimization </a:t>
            </a:r>
            <a:endParaRPr lang="en-US" dirty="0"/>
          </a:p>
        </p:txBody>
      </p:sp>
      <p:sp>
        <p:nvSpPr>
          <p:cNvPr id="3" name="内容占位符 2">
            <a:extLst>
              <a:ext uri="{FF2B5EF4-FFF2-40B4-BE49-F238E27FC236}">
                <a16:creationId xmlns:a16="http://schemas.microsoft.com/office/drawing/2014/main" id="{FE71F630-09B8-401C-9E24-3FEA554C2A38}"/>
              </a:ext>
            </a:extLst>
          </p:cNvPr>
          <p:cNvSpPr>
            <a:spLocks noGrp="1"/>
          </p:cNvSpPr>
          <p:nvPr>
            <p:ph idx="1"/>
          </p:nvPr>
        </p:nvSpPr>
        <p:spPr>
          <a:xfrm>
            <a:off x="392724" y="2903107"/>
            <a:ext cx="4882658" cy="650289"/>
          </a:xfrm>
        </p:spPr>
        <p:txBody>
          <a:bodyPr/>
          <a:lstStyle/>
          <a:p>
            <a:r>
              <a:rPr lang="en-US" dirty="0"/>
              <a:t>Gradient Descendent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104A751-5B92-4F5D-9B08-AD356FFAE50F}"/>
                  </a:ext>
                </a:extLst>
              </p:cNvPr>
              <p:cNvSpPr/>
              <p:nvPr/>
            </p:nvSpPr>
            <p:spPr>
              <a:xfrm>
                <a:off x="964810" y="1114548"/>
                <a:ext cx="8378063" cy="1204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d>
                        <m:dPr>
                          <m:ctrlPr>
                            <a:rPr lang="en-US" i="1">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𝑘</m:t>
                                  </m:r>
                                </m:sub>
                              </m:sSub>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e>
                          </m:nary>
                        </m:e>
                      </m:d>
                      <m:r>
                        <a:rPr lang="en-US" b="0" i="1" smtClean="0">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b="0" i="1" smtClean="0">
                                  <a:latin typeface="Cambria Math" panose="02040503050406030204" pitchFamily="18" charset="0"/>
                                </a:rPr>
                                <m:t>𝐾</m:t>
                              </m:r>
                            </m:sup>
                            <m:e>
                              <m:sSubSup>
                                <m:sSubSupPr>
                                  <m:ctrlPr>
                                    <a:rPr lang="en-US" i="1">
                                      <a:latin typeface="Cambria Math" panose="02040503050406030204" pitchFamily="18" charset="0"/>
                                    </a:rPr>
                                  </m:ctrlPr>
                                </m:sSubSupPr>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sym typeface="Symbol" panose="05050102010706020507" pitchFamily="18" charset="2"/>
                                    </a:rPr>
                                    <m:t>𝑘</m:t>
                                  </m:r>
                                </m:sub>
                              </m:sSub>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nary>
                        </m:e>
                      </m:d>
                    </m:oMath>
                  </m:oMathPara>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b="0"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d>
                  </m:oMath>
                </a14:m>
                <a:endParaRPr lang="en-US" dirty="0"/>
              </a:p>
            </p:txBody>
          </p:sp>
        </mc:Choice>
        <mc:Fallback xmlns="">
          <p:sp>
            <p:nvSpPr>
              <p:cNvPr id="4" name="矩形 3">
                <a:extLst>
                  <a:ext uri="{FF2B5EF4-FFF2-40B4-BE49-F238E27FC236}">
                    <a16:creationId xmlns:a16="http://schemas.microsoft.com/office/drawing/2014/main" id="{4104A751-5B92-4F5D-9B08-AD356FFAE50F}"/>
                  </a:ext>
                </a:extLst>
              </p:cNvPr>
              <p:cNvSpPr>
                <a:spLocks noRot="1" noChangeAspect="1" noMove="1" noResize="1" noEditPoints="1" noAdjustHandles="1" noChangeArrowheads="1" noChangeShapeType="1" noTextEdit="1"/>
              </p:cNvSpPr>
              <p:nvPr/>
            </p:nvSpPr>
            <p:spPr>
              <a:xfrm>
                <a:off x="964810" y="1114548"/>
                <a:ext cx="8378063" cy="1204497"/>
              </a:xfrm>
              <a:prstGeom prst="rect">
                <a:avLst/>
              </a:prstGeom>
              <a:blipFill>
                <a:blip r:embed="rId3"/>
                <a:stretch>
                  <a:fillRect/>
                </a:stretch>
              </a:blipFill>
            </p:spPr>
            <p:txBody>
              <a:bodyPr/>
              <a:lstStyle/>
              <a:p>
                <a:r>
                  <a:rPr lang="en-US">
                    <a:noFill/>
                  </a:rPr>
                  <a:t> </a:t>
                </a:r>
              </a:p>
            </p:txBody>
          </p:sp>
        </mc:Fallback>
      </mc:AlternateContent>
      <p:sp>
        <p:nvSpPr>
          <p:cNvPr id="5" name="左大括号 4">
            <a:extLst>
              <a:ext uri="{FF2B5EF4-FFF2-40B4-BE49-F238E27FC236}">
                <a16:creationId xmlns:a16="http://schemas.microsoft.com/office/drawing/2014/main" id="{CECDEAAF-7300-4AA9-B025-63C0ABD11968}"/>
              </a:ext>
            </a:extLst>
          </p:cNvPr>
          <p:cNvSpPr/>
          <p:nvPr/>
        </p:nvSpPr>
        <p:spPr>
          <a:xfrm rot="16200000">
            <a:off x="3235300" y="1221209"/>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EAE301-D0F5-4BE2-A576-60BE35169EB0}"/>
                  </a:ext>
                </a:extLst>
              </p:cNvPr>
              <p:cNvSpPr txBox="1"/>
              <p:nvPr/>
            </p:nvSpPr>
            <p:spPr>
              <a:xfrm>
                <a:off x="3090052" y="2533869"/>
                <a:ext cx="542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6" name="文本框 5">
                <a:extLst>
                  <a:ext uri="{FF2B5EF4-FFF2-40B4-BE49-F238E27FC236}">
                    <a16:creationId xmlns:a16="http://schemas.microsoft.com/office/drawing/2014/main" id="{0DEAE301-D0F5-4BE2-A576-60BE35169EB0}"/>
                  </a:ext>
                </a:extLst>
              </p:cNvPr>
              <p:cNvSpPr txBox="1">
                <a:spLocks noRot="1" noChangeAspect="1" noMove="1" noResize="1" noEditPoints="1" noAdjustHandles="1" noChangeArrowheads="1" noChangeShapeType="1" noTextEdit="1"/>
              </p:cNvSpPr>
              <p:nvPr/>
            </p:nvSpPr>
            <p:spPr>
              <a:xfrm>
                <a:off x="3090052" y="2533869"/>
                <a:ext cx="542071" cy="276999"/>
              </a:xfrm>
              <a:prstGeom prst="rect">
                <a:avLst/>
              </a:prstGeom>
              <a:blipFill>
                <a:blip r:embed="rId4"/>
                <a:stretch>
                  <a:fillRect l="-898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815BD1C-97E5-480E-BDDF-2F750CB01199}"/>
                  </a:ext>
                </a:extLst>
              </p:cNvPr>
              <p:cNvSpPr/>
              <p:nvPr/>
            </p:nvSpPr>
            <p:spPr>
              <a:xfrm>
                <a:off x="392724" y="3607816"/>
                <a:ext cx="8667433" cy="684739"/>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0" i="1" smtClean="0">
                        <a:latin typeface="Cambria Math" panose="02040503050406030204" pitchFamily="18" charset="0"/>
                      </a:rPr>
                      <m:t>=−2</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d>
                      <m:dPr>
                        <m:begChr m:val="["/>
                        <m:endChr m:val="]"/>
                        <m:ctrlPr>
                          <a:rPr lang="en-US" sz="2400" b="0" i="1" smtClean="0">
                            <a:latin typeface="Cambria Math" panose="02040503050406030204" pitchFamily="18" charset="0"/>
                            <a:sym typeface="Symbol" panose="05050102010706020507" pitchFamily="18" charset="2"/>
                          </a:rPr>
                        </m:ctrlPr>
                      </m:dPr>
                      <m:e>
                        <m:f>
                          <m:fPr>
                            <m:ctrlPr>
                              <a:rPr lang="en-US" sz="2400" i="1">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num>
                          <m:den>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𝝁</m:t>
                            </m:r>
                          </m:den>
                        </m:f>
                      </m:e>
                    </m:d>
                    <m:r>
                      <a:rPr lang="en-US" sz="2400" b="0" i="1" smtClean="0">
                        <a:latin typeface="Cambria Math" panose="02040503050406030204" pitchFamily="18" charset="0"/>
                        <a:sym typeface="Symbol" panose="05050102010706020507" pitchFamily="18" charset="2"/>
                      </a:rPr>
                      <m:t>=−2</m:t>
                    </m:r>
                    <m:r>
                      <a:rPr lang="en-US" sz="2400" b="0" i="0" smtClean="0">
                        <a:latin typeface="Cambria Math" panose="02040503050406030204" pitchFamily="18" charset="0"/>
                        <a:sym typeface="Symbol" panose="05050102010706020507" pitchFamily="18" charset="2"/>
                      </a:rPr>
                      <m:t> </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 </m:t>
                    </m:r>
                    <m:r>
                      <a:rPr lang="en-US" sz="2400" b="1" i="1" smtClean="0">
                        <a:latin typeface="Cambria Math" panose="02040503050406030204" pitchFamily="18" charset="0"/>
                        <a:sym typeface="Symbol" panose="05050102010706020507" pitchFamily="18" charset="2"/>
                      </a:rPr>
                      <m:t>𝑱</m:t>
                    </m:r>
                  </m:oMath>
                </a14:m>
                <a:r>
                  <a:rPr lang="en-US" sz="2400" b="1" i="1" dirty="0"/>
                  <a:t> </a:t>
                </a:r>
              </a:p>
            </p:txBody>
          </p:sp>
        </mc:Choice>
        <mc:Fallback xmlns="">
          <p:sp>
            <p:nvSpPr>
              <p:cNvPr id="8" name="矩形 7">
                <a:extLst>
                  <a:ext uri="{FF2B5EF4-FFF2-40B4-BE49-F238E27FC236}">
                    <a16:creationId xmlns:a16="http://schemas.microsoft.com/office/drawing/2014/main" id="{C815BD1C-97E5-480E-BDDF-2F750CB01199}"/>
                  </a:ext>
                </a:extLst>
              </p:cNvPr>
              <p:cNvSpPr>
                <a:spLocks noRot="1" noChangeAspect="1" noMove="1" noResize="1" noEditPoints="1" noAdjustHandles="1" noChangeArrowheads="1" noChangeShapeType="1" noTextEdit="1"/>
              </p:cNvSpPr>
              <p:nvPr/>
            </p:nvSpPr>
            <p:spPr>
              <a:xfrm>
                <a:off x="392724" y="3607816"/>
                <a:ext cx="8667433" cy="6847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CE82121-4EB0-464E-B41D-BB3786E206FA}"/>
                  </a:ext>
                </a:extLst>
              </p:cNvPr>
              <p:cNvSpPr/>
              <p:nvPr/>
            </p:nvSpPr>
            <p:spPr>
              <a:xfrm>
                <a:off x="-1437957" y="4599844"/>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9" name="矩形 8">
                <a:extLst>
                  <a:ext uri="{FF2B5EF4-FFF2-40B4-BE49-F238E27FC236}">
                    <a16:creationId xmlns:a16="http://schemas.microsoft.com/office/drawing/2014/main" id="{9CE82121-4EB0-464E-B41D-BB3786E206FA}"/>
                  </a:ext>
                </a:extLst>
              </p:cNvPr>
              <p:cNvSpPr>
                <a:spLocks noRot="1" noChangeAspect="1" noMove="1" noResize="1" noEditPoints="1" noAdjustHandles="1" noChangeArrowheads="1" noChangeShapeType="1" noTextEdit="1"/>
              </p:cNvSpPr>
              <p:nvPr/>
            </p:nvSpPr>
            <p:spPr>
              <a:xfrm>
                <a:off x="-1437957" y="4599844"/>
                <a:ext cx="7429475" cy="493277"/>
              </a:xfrm>
              <a:prstGeom prst="rect">
                <a:avLst/>
              </a:prstGeom>
              <a:blipFill>
                <a:blip r:embed="rId6"/>
                <a:stretch>
                  <a:fillRect b="-13750"/>
                </a:stretch>
              </a:blipFill>
            </p:spPr>
            <p:txBody>
              <a:bodyPr/>
              <a:lstStyle/>
              <a:p>
                <a:r>
                  <a:rPr lang="en-US">
                    <a:noFill/>
                  </a:rPr>
                  <a:t> </a:t>
                </a:r>
              </a:p>
            </p:txBody>
          </p:sp>
        </mc:Fallback>
      </mc:AlternateContent>
      <p:cxnSp>
        <p:nvCxnSpPr>
          <p:cNvPr id="11" name="直接连接符 10">
            <a:extLst>
              <a:ext uri="{FF2B5EF4-FFF2-40B4-BE49-F238E27FC236}">
                <a16:creationId xmlns:a16="http://schemas.microsoft.com/office/drawing/2014/main" id="{24AB479E-1632-4103-920C-42D64432C2E1}"/>
              </a:ext>
            </a:extLst>
          </p:cNvPr>
          <p:cNvCxnSpPr/>
          <p:nvPr/>
        </p:nvCxnSpPr>
        <p:spPr>
          <a:xfrm>
            <a:off x="7498057" y="6032471"/>
            <a:ext cx="3124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6223BA-381E-4BDD-83BF-8235ACE7964D}"/>
              </a:ext>
            </a:extLst>
          </p:cNvPr>
          <p:cNvCxnSpPr>
            <a:cxnSpLocks/>
          </p:cNvCxnSpPr>
          <p:nvPr/>
        </p:nvCxnSpPr>
        <p:spPr>
          <a:xfrm flipV="1">
            <a:off x="8086556" y="3258728"/>
            <a:ext cx="0" cy="339228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539CB56-EA67-4FA4-8595-F0D9BE2F3452}"/>
                  </a:ext>
                </a:extLst>
              </p:cNvPr>
              <p:cNvSpPr/>
              <p:nvPr/>
            </p:nvSpPr>
            <p:spPr>
              <a:xfrm>
                <a:off x="8485297" y="3661214"/>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𝟎</m:t>
                          </m:r>
                        </m:sup>
                      </m:sSup>
                    </m:oMath>
                  </m:oMathPara>
                </a14:m>
                <a:endParaRPr lang="en-US" dirty="0"/>
              </a:p>
            </p:txBody>
          </p:sp>
        </mc:Choice>
        <mc:Fallback xmlns="">
          <p:sp>
            <p:nvSpPr>
              <p:cNvPr id="15" name="矩形 14">
                <a:extLst>
                  <a:ext uri="{FF2B5EF4-FFF2-40B4-BE49-F238E27FC236}">
                    <a16:creationId xmlns:a16="http://schemas.microsoft.com/office/drawing/2014/main" id="{C539CB56-EA67-4FA4-8595-F0D9BE2F3452}"/>
                  </a:ext>
                </a:extLst>
              </p:cNvPr>
              <p:cNvSpPr>
                <a:spLocks noRot="1" noChangeAspect="1" noMove="1" noResize="1" noEditPoints="1" noAdjustHandles="1" noChangeArrowheads="1" noChangeShapeType="1" noTextEdit="1"/>
              </p:cNvSpPr>
              <p:nvPr/>
            </p:nvSpPr>
            <p:spPr>
              <a:xfrm>
                <a:off x="8485297" y="3661214"/>
                <a:ext cx="495584" cy="375552"/>
              </a:xfrm>
              <a:prstGeom prst="rect">
                <a:avLst/>
              </a:prstGeom>
              <a:blipFill>
                <a:blip r:embed="rId7"/>
                <a:stretch>
                  <a:fillRect b="-4918"/>
                </a:stretch>
              </a:blipFill>
            </p:spPr>
            <p:txBody>
              <a:bodyPr/>
              <a:lstStyle/>
              <a:p>
                <a:r>
                  <a:rPr lang="en-US">
                    <a:noFill/>
                  </a:rPr>
                  <a:t> </a:t>
                </a:r>
              </a:p>
            </p:txBody>
          </p:sp>
        </mc:Fallback>
      </mc:AlternateContent>
      <p:cxnSp>
        <p:nvCxnSpPr>
          <p:cNvPr id="17" name="直接箭头连接符 16">
            <a:extLst>
              <a:ext uri="{FF2B5EF4-FFF2-40B4-BE49-F238E27FC236}">
                <a16:creationId xmlns:a16="http://schemas.microsoft.com/office/drawing/2014/main" id="{AACF0043-F3EF-46DA-9B6F-F2B5A802DE7A}"/>
              </a:ext>
            </a:extLst>
          </p:cNvPr>
          <p:cNvCxnSpPr/>
          <p:nvPr/>
        </p:nvCxnSpPr>
        <p:spPr>
          <a:xfrm flipH="1" flipV="1">
            <a:off x="8201443" y="3258728"/>
            <a:ext cx="567709" cy="379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F1FBCF1-F99C-45A2-8116-E6BC9BEC430A}"/>
              </a:ext>
            </a:extLst>
          </p:cNvPr>
          <p:cNvCxnSpPr>
            <a:cxnSpLocks/>
          </p:cNvCxnSpPr>
          <p:nvPr/>
        </p:nvCxnSpPr>
        <p:spPr>
          <a:xfrm>
            <a:off x="8769152" y="3638292"/>
            <a:ext cx="690158" cy="544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80DCB27-B06F-419E-99D0-BDB18A5556DA}"/>
              </a:ext>
            </a:extLst>
          </p:cNvPr>
          <p:cNvSpPr/>
          <p:nvPr/>
        </p:nvSpPr>
        <p:spPr>
          <a:xfrm>
            <a:off x="8679872" y="3568823"/>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33875282-2E8A-4B75-B6F0-5E8F725DE7AC}"/>
              </a:ext>
            </a:extLst>
          </p:cNvPr>
          <p:cNvSpPr/>
          <p:nvPr/>
        </p:nvSpPr>
        <p:spPr>
          <a:xfrm>
            <a:off x="9459310" y="4148692"/>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接箭头连接符 22">
            <a:extLst>
              <a:ext uri="{FF2B5EF4-FFF2-40B4-BE49-F238E27FC236}">
                <a16:creationId xmlns:a16="http://schemas.microsoft.com/office/drawing/2014/main" id="{B34D6109-26AA-4AD2-B2E9-3F687784181B}"/>
              </a:ext>
            </a:extLst>
          </p:cNvPr>
          <p:cNvCxnSpPr>
            <a:cxnSpLocks/>
          </p:cNvCxnSpPr>
          <p:nvPr/>
        </p:nvCxnSpPr>
        <p:spPr>
          <a:xfrm flipH="1" flipV="1">
            <a:off x="9278710" y="3730531"/>
            <a:ext cx="201822" cy="450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61EB1E1-3419-469D-95A3-201BCA872E3C}"/>
                  </a:ext>
                </a:extLst>
              </p:cNvPr>
              <p:cNvSpPr/>
              <p:nvPr/>
            </p:nvSpPr>
            <p:spPr>
              <a:xfrm>
                <a:off x="9148982" y="4282590"/>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𝟏</m:t>
                          </m:r>
                        </m:sup>
                      </m:sSup>
                    </m:oMath>
                  </m:oMathPara>
                </a14:m>
                <a:endParaRPr lang="en-US" dirty="0"/>
              </a:p>
            </p:txBody>
          </p:sp>
        </mc:Choice>
        <mc:Fallback xmlns="">
          <p:sp>
            <p:nvSpPr>
              <p:cNvPr id="31" name="矩形 30">
                <a:extLst>
                  <a:ext uri="{FF2B5EF4-FFF2-40B4-BE49-F238E27FC236}">
                    <a16:creationId xmlns:a16="http://schemas.microsoft.com/office/drawing/2014/main" id="{861EB1E1-3419-469D-95A3-201BCA872E3C}"/>
                  </a:ext>
                </a:extLst>
              </p:cNvPr>
              <p:cNvSpPr>
                <a:spLocks noRot="1" noChangeAspect="1" noMove="1" noResize="1" noEditPoints="1" noAdjustHandles="1" noChangeArrowheads="1" noChangeShapeType="1" noTextEdit="1"/>
              </p:cNvSpPr>
              <p:nvPr/>
            </p:nvSpPr>
            <p:spPr>
              <a:xfrm>
                <a:off x="9148982" y="4282590"/>
                <a:ext cx="495584" cy="375552"/>
              </a:xfrm>
              <a:prstGeom prst="rect">
                <a:avLst/>
              </a:prstGeom>
              <a:blipFill>
                <a:blip r:embed="rId8"/>
                <a:stretch>
                  <a:fillRect b="-4918"/>
                </a:stretch>
              </a:blipFill>
            </p:spPr>
            <p:txBody>
              <a:bodyPr/>
              <a:lstStyle/>
              <a:p>
                <a:r>
                  <a:rPr lang="en-US">
                    <a:noFill/>
                  </a:rPr>
                  <a:t> </a:t>
                </a:r>
              </a:p>
            </p:txBody>
          </p:sp>
        </mc:Fallback>
      </mc:AlternateContent>
      <p:cxnSp>
        <p:nvCxnSpPr>
          <p:cNvPr id="32" name="直接箭头连接符 31">
            <a:extLst>
              <a:ext uri="{FF2B5EF4-FFF2-40B4-BE49-F238E27FC236}">
                <a16:creationId xmlns:a16="http://schemas.microsoft.com/office/drawing/2014/main" id="{EEB742CB-0F9C-42E9-BB74-DF9172484F4F}"/>
              </a:ext>
            </a:extLst>
          </p:cNvPr>
          <p:cNvCxnSpPr>
            <a:cxnSpLocks/>
          </p:cNvCxnSpPr>
          <p:nvPr/>
        </p:nvCxnSpPr>
        <p:spPr>
          <a:xfrm>
            <a:off x="9522614" y="4241205"/>
            <a:ext cx="243905" cy="52113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EBAE2305-0E68-41F9-A850-C64DE4E89EFE}"/>
              </a:ext>
            </a:extLst>
          </p:cNvPr>
          <p:cNvSpPr/>
          <p:nvPr/>
        </p:nvSpPr>
        <p:spPr>
          <a:xfrm>
            <a:off x="9712276" y="4762338"/>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直接箭头连接符 34">
            <a:extLst>
              <a:ext uri="{FF2B5EF4-FFF2-40B4-BE49-F238E27FC236}">
                <a16:creationId xmlns:a16="http://schemas.microsoft.com/office/drawing/2014/main" id="{EE4A143D-F6BE-47F3-AEFB-A7866FAB0DB7}"/>
              </a:ext>
            </a:extLst>
          </p:cNvPr>
          <p:cNvCxnSpPr>
            <a:cxnSpLocks/>
          </p:cNvCxnSpPr>
          <p:nvPr/>
        </p:nvCxnSpPr>
        <p:spPr>
          <a:xfrm flipV="1">
            <a:off x="9802309" y="4237728"/>
            <a:ext cx="211729" cy="5461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9BE8151-49BF-4437-9422-9E11E817EE66}"/>
                  </a:ext>
                </a:extLst>
              </p:cNvPr>
              <p:cNvSpPr/>
              <p:nvPr/>
            </p:nvSpPr>
            <p:spPr>
              <a:xfrm>
                <a:off x="9673247" y="4890735"/>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𝟐</m:t>
                          </m:r>
                        </m:sup>
                      </m:sSup>
                    </m:oMath>
                  </m:oMathPara>
                </a14:m>
                <a:endParaRPr lang="en-US" dirty="0"/>
              </a:p>
            </p:txBody>
          </p:sp>
        </mc:Choice>
        <mc:Fallback xmlns="">
          <p:sp>
            <p:nvSpPr>
              <p:cNvPr id="37" name="矩形 36">
                <a:extLst>
                  <a:ext uri="{FF2B5EF4-FFF2-40B4-BE49-F238E27FC236}">
                    <a16:creationId xmlns:a16="http://schemas.microsoft.com/office/drawing/2014/main" id="{49BE8151-49BF-4437-9422-9E11E817EE66}"/>
                  </a:ext>
                </a:extLst>
              </p:cNvPr>
              <p:cNvSpPr>
                <a:spLocks noRot="1" noChangeAspect="1" noMove="1" noResize="1" noEditPoints="1" noAdjustHandles="1" noChangeArrowheads="1" noChangeShapeType="1" noTextEdit="1"/>
              </p:cNvSpPr>
              <p:nvPr/>
            </p:nvSpPr>
            <p:spPr>
              <a:xfrm>
                <a:off x="9673247" y="4890735"/>
                <a:ext cx="495584" cy="375552"/>
              </a:xfrm>
              <a:prstGeom prst="rect">
                <a:avLst/>
              </a:prstGeom>
              <a:blipFill>
                <a:blip r:embed="rId9"/>
                <a:stretch>
                  <a:fillRect b="-3226"/>
                </a:stretch>
              </a:blipFill>
            </p:spPr>
            <p:txBody>
              <a:bodyPr/>
              <a:lstStyle/>
              <a:p>
                <a:r>
                  <a:rPr lang="en-US">
                    <a:noFill/>
                  </a:rPr>
                  <a:t> </a:t>
                </a:r>
              </a:p>
            </p:txBody>
          </p:sp>
        </mc:Fallback>
      </mc:AlternateContent>
      <p:cxnSp>
        <p:nvCxnSpPr>
          <p:cNvPr id="38" name="直接箭头连接符 37">
            <a:extLst>
              <a:ext uri="{FF2B5EF4-FFF2-40B4-BE49-F238E27FC236}">
                <a16:creationId xmlns:a16="http://schemas.microsoft.com/office/drawing/2014/main" id="{846A0CE7-C457-40E0-BA1F-5DAFC6CE51CE}"/>
              </a:ext>
            </a:extLst>
          </p:cNvPr>
          <p:cNvCxnSpPr>
            <a:cxnSpLocks/>
          </p:cNvCxnSpPr>
          <p:nvPr/>
        </p:nvCxnSpPr>
        <p:spPr>
          <a:xfrm flipH="1">
            <a:off x="9425397" y="4870406"/>
            <a:ext cx="334043" cy="7681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931EB6B-B85B-47AA-AE98-A63B212AAEA8}"/>
              </a:ext>
            </a:extLst>
          </p:cNvPr>
          <p:cNvCxnSpPr>
            <a:cxnSpLocks/>
          </p:cNvCxnSpPr>
          <p:nvPr/>
        </p:nvCxnSpPr>
        <p:spPr>
          <a:xfrm flipV="1">
            <a:off x="9476868" y="5487054"/>
            <a:ext cx="605770" cy="168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B3FA4E9F-D37A-414B-8C1F-560E76FA0FFD}"/>
              </a:ext>
            </a:extLst>
          </p:cNvPr>
          <p:cNvSpPr/>
          <p:nvPr/>
        </p:nvSpPr>
        <p:spPr>
          <a:xfrm>
            <a:off x="9342422" y="5616715"/>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698D3810-5049-4E1F-B0E1-EAAFCCDC393B}"/>
              </a:ext>
            </a:extLst>
          </p:cNvPr>
          <p:cNvCxnSpPr>
            <a:cxnSpLocks/>
            <a:stCxn id="43" idx="6"/>
          </p:cNvCxnSpPr>
          <p:nvPr/>
        </p:nvCxnSpPr>
        <p:spPr>
          <a:xfrm flipH="1">
            <a:off x="8733089" y="5680020"/>
            <a:ext cx="735942" cy="170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FD43E36F-2345-4C2F-824D-142AB5D42A3C}"/>
                  </a:ext>
                </a:extLst>
              </p:cNvPr>
              <p:cNvSpPr/>
              <p:nvPr/>
            </p:nvSpPr>
            <p:spPr>
              <a:xfrm>
                <a:off x="9338127" y="5688122"/>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𝟑</m:t>
                          </m:r>
                        </m:sup>
                      </m:sSup>
                    </m:oMath>
                  </m:oMathPara>
                </a14:m>
                <a:endParaRPr lang="en-US" dirty="0"/>
              </a:p>
            </p:txBody>
          </p:sp>
        </mc:Choice>
        <mc:Fallback xmlns="">
          <p:sp>
            <p:nvSpPr>
              <p:cNvPr id="49" name="矩形 48">
                <a:extLst>
                  <a:ext uri="{FF2B5EF4-FFF2-40B4-BE49-F238E27FC236}">
                    <a16:creationId xmlns:a16="http://schemas.microsoft.com/office/drawing/2014/main" id="{FD43E36F-2345-4C2F-824D-142AB5D42A3C}"/>
                  </a:ext>
                </a:extLst>
              </p:cNvPr>
              <p:cNvSpPr>
                <a:spLocks noRot="1" noChangeAspect="1" noMove="1" noResize="1" noEditPoints="1" noAdjustHandles="1" noChangeArrowheads="1" noChangeShapeType="1" noTextEdit="1"/>
              </p:cNvSpPr>
              <p:nvPr/>
            </p:nvSpPr>
            <p:spPr>
              <a:xfrm>
                <a:off x="9338127" y="5688122"/>
                <a:ext cx="495584" cy="375552"/>
              </a:xfrm>
              <a:prstGeom prst="rect">
                <a:avLst/>
              </a:prstGeom>
              <a:blipFill>
                <a:blip r:embed="rId10"/>
                <a:stretch>
                  <a:fillRect b="-3226"/>
                </a:stretch>
              </a:blipFill>
            </p:spPr>
            <p:txBody>
              <a:bodyPr/>
              <a:lstStyle/>
              <a:p>
                <a:r>
                  <a:rPr lang="en-US">
                    <a:noFill/>
                  </a:rPr>
                  <a:t> </a:t>
                </a:r>
              </a:p>
            </p:txBody>
          </p:sp>
        </mc:Fallback>
      </mc:AlternateContent>
      <p:cxnSp>
        <p:nvCxnSpPr>
          <p:cNvPr id="50" name="直接箭头连接符 49">
            <a:extLst>
              <a:ext uri="{FF2B5EF4-FFF2-40B4-BE49-F238E27FC236}">
                <a16:creationId xmlns:a16="http://schemas.microsoft.com/office/drawing/2014/main" id="{E5E7C559-E7ED-4A5E-B0CD-E6101DDDA23E}"/>
              </a:ext>
            </a:extLst>
          </p:cNvPr>
          <p:cNvCxnSpPr>
            <a:cxnSpLocks/>
          </p:cNvCxnSpPr>
          <p:nvPr/>
        </p:nvCxnSpPr>
        <p:spPr>
          <a:xfrm>
            <a:off x="10573762" y="3007151"/>
            <a:ext cx="77053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6E7D441-2EA1-498D-B467-30A6AC6D3FD3}"/>
              </a:ext>
            </a:extLst>
          </p:cNvPr>
          <p:cNvCxnSpPr>
            <a:cxnSpLocks/>
          </p:cNvCxnSpPr>
          <p:nvPr/>
        </p:nvCxnSpPr>
        <p:spPr>
          <a:xfrm>
            <a:off x="10573762" y="3300074"/>
            <a:ext cx="77053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E6AFFFB-0C51-4852-8350-2FCA8B40E1C9}"/>
              </a:ext>
            </a:extLst>
          </p:cNvPr>
          <p:cNvSpPr txBox="1"/>
          <p:nvPr/>
        </p:nvSpPr>
        <p:spPr>
          <a:xfrm>
            <a:off x="9437376" y="2822485"/>
            <a:ext cx="1136386" cy="369332"/>
          </a:xfrm>
          <a:prstGeom prst="rect">
            <a:avLst/>
          </a:prstGeom>
          <a:noFill/>
        </p:spPr>
        <p:txBody>
          <a:bodyPr wrap="square" rtlCol="0">
            <a:spAutoFit/>
          </a:bodyPr>
          <a:lstStyle/>
          <a:p>
            <a:r>
              <a:rPr lang="en-US" altLang="zh-CN" dirty="0"/>
              <a:t>gradient</a:t>
            </a:r>
            <a:endParaRPr lang="en-US" dirty="0"/>
          </a:p>
        </p:txBody>
      </p:sp>
      <p:sp>
        <p:nvSpPr>
          <p:cNvPr id="55" name="文本框 54">
            <a:extLst>
              <a:ext uri="{FF2B5EF4-FFF2-40B4-BE49-F238E27FC236}">
                <a16:creationId xmlns:a16="http://schemas.microsoft.com/office/drawing/2014/main" id="{174CD790-F5BC-497B-AFAE-B983394B6767}"/>
              </a:ext>
            </a:extLst>
          </p:cNvPr>
          <p:cNvSpPr txBox="1"/>
          <p:nvPr/>
        </p:nvSpPr>
        <p:spPr>
          <a:xfrm>
            <a:off x="8733089" y="3115408"/>
            <a:ext cx="1930159" cy="369332"/>
          </a:xfrm>
          <a:prstGeom prst="rect">
            <a:avLst/>
          </a:prstGeom>
          <a:noFill/>
        </p:spPr>
        <p:txBody>
          <a:bodyPr wrap="square" rtlCol="0">
            <a:spAutoFit/>
          </a:bodyPr>
          <a:lstStyle/>
          <a:p>
            <a:r>
              <a:rPr lang="en-US" altLang="zh-CN" dirty="0"/>
              <a:t>Parameter update</a:t>
            </a:r>
            <a:endParaRPr lang="en-US" dirty="0"/>
          </a:p>
        </p:txBody>
      </p:sp>
      <p:cxnSp>
        <p:nvCxnSpPr>
          <p:cNvPr id="10" name="直接箭头连接符 9">
            <a:extLst>
              <a:ext uri="{FF2B5EF4-FFF2-40B4-BE49-F238E27FC236}">
                <a16:creationId xmlns:a16="http://schemas.microsoft.com/office/drawing/2014/main" id="{1DA7F013-D8E7-4244-B94E-86DDBBED11FA}"/>
              </a:ext>
            </a:extLst>
          </p:cNvPr>
          <p:cNvCxnSpPr>
            <a:cxnSpLocks/>
          </p:cNvCxnSpPr>
          <p:nvPr/>
        </p:nvCxnSpPr>
        <p:spPr>
          <a:xfrm flipH="1" flipV="1">
            <a:off x="2574388" y="5023368"/>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C967F7-8F19-4D2A-9718-6A4B67DC533E}"/>
              </a:ext>
            </a:extLst>
          </p:cNvPr>
          <p:cNvSpPr txBox="1"/>
          <p:nvPr/>
        </p:nvSpPr>
        <p:spPr>
          <a:xfrm>
            <a:off x="1955409" y="5570806"/>
            <a:ext cx="2096083" cy="461665"/>
          </a:xfrm>
          <a:prstGeom prst="rect">
            <a:avLst/>
          </a:prstGeom>
          <a:noFill/>
        </p:spPr>
        <p:txBody>
          <a:bodyPr wrap="square" rtlCol="0">
            <a:spAutoFit/>
          </a:bodyPr>
          <a:lstStyle/>
          <a:p>
            <a:r>
              <a:rPr lang="en-US" sz="2400" b="1" i="1" dirty="0">
                <a:solidFill>
                  <a:srgbClr val="FF0000"/>
                </a:solidFill>
              </a:rPr>
              <a:t>Learning rate</a:t>
            </a:r>
          </a:p>
        </p:txBody>
      </p:sp>
      <mc:AlternateContent xmlns:mc="http://schemas.openxmlformats.org/markup-compatibility/2006" xmlns:a14="http://schemas.microsoft.com/office/drawing/2010/main">
        <mc:Choice Requires="a14">
          <p:sp>
            <p:nvSpPr>
              <p:cNvPr id="36" name="文本框 2">
                <a:extLst>
                  <a:ext uri="{FF2B5EF4-FFF2-40B4-BE49-F238E27FC236}">
                    <a16:creationId xmlns:a16="http://schemas.microsoft.com/office/drawing/2014/main" id="{592395E6-984D-4EAD-B5F8-562D8C45BD2D}"/>
                  </a:ext>
                </a:extLst>
              </p:cNvPr>
              <p:cNvSpPr txBox="1"/>
              <p:nvPr/>
            </p:nvSpPr>
            <p:spPr>
              <a:xfrm>
                <a:off x="8966065" y="465760"/>
                <a:ext cx="3418449" cy="404791"/>
              </a:xfrm>
              <a:prstGeom prst="rect">
                <a:avLst/>
              </a:prstGeom>
              <a:noFill/>
            </p:spPr>
            <p:txBody>
              <a:bodyPr wrap="square" rtlCol="0">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𝐾</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i="1">
                            <a:latin typeface="Cambria Math" panose="02040503050406030204" pitchFamily="18" charset="0"/>
                          </a:rPr>
                          <m:t>Σ</m:t>
                        </m:r>
                      </m:e>
                      <m:sub>
                        <m:r>
                          <a:rPr lang="en-US" b="0" i="1" smtClean="0">
                            <a:latin typeface="Cambria Math" panose="02040503050406030204" pitchFamily="18" charset="0"/>
                          </a:rPr>
                          <m:t>𝐾</m:t>
                        </m:r>
                      </m:sub>
                      <m:sup>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𝑧</m:t>
                        </m:r>
                      </m:e>
                      <m:sub>
                        <m:r>
                          <a:rPr lang="en-US" i="1">
                            <a:latin typeface="Cambria Math" panose="02040503050406030204" pitchFamily="18" charset="0"/>
                          </a:rPr>
                          <m:t>𝑘</m:t>
                        </m:r>
                      </m:sub>
                      <m:sup/>
                    </m:sSubSup>
                  </m:oMath>
                </a14:m>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acc>
                  </m:oMath>
                </a14:m>
                <a:endParaRPr lang="en-US" dirty="0"/>
              </a:p>
            </p:txBody>
          </p:sp>
        </mc:Choice>
        <mc:Fallback xmlns="">
          <p:sp>
            <p:nvSpPr>
              <p:cNvPr id="36" name="文本框 2">
                <a:extLst>
                  <a:ext uri="{FF2B5EF4-FFF2-40B4-BE49-F238E27FC236}">
                    <a16:creationId xmlns:a16="http://schemas.microsoft.com/office/drawing/2014/main" id="{592395E6-984D-4EAD-B5F8-562D8C45BD2D}"/>
                  </a:ext>
                </a:extLst>
              </p:cNvPr>
              <p:cNvSpPr txBox="1">
                <a:spLocks noRot="1" noChangeAspect="1" noMove="1" noResize="1" noEditPoints="1" noAdjustHandles="1" noChangeArrowheads="1" noChangeShapeType="1" noTextEdit="1"/>
              </p:cNvSpPr>
              <p:nvPr/>
            </p:nvSpPr>
            <p:spPr>
              <a:xfrm>
                <a:off x="8966065" y="465760"/>
                <a:ext cx="3418449" cy="404791"/>
              </a:xfrm>
              <a:prstGeom prst="rect">
                <a:avLst/>
              </a:prstGeom>
              <a:blipFill>
                <a:blip r:embed="rId11"/>
                <a:stretch>
                  <a:fillRect b="-22388"/>
                </a:stretch>
              </a:blipFill>
            </p:spPr>
            <p:txBody>
              <a:bodyPr/>
              <a:lstStyle/>
              <a:p>
                <a:r>
                  <a:rPr lang="en-US">
                    <a:noFill/>
                  </a:rPr>
                  <a:t> </a:t>
                </a:r>
              </a:p>
            </p:txBody>
          </p:sp>
        </mc:Fallback>
      </mc:AlternateContent>
      <p:cxnSp>
        <p:nvCxnSpPr>
          <p:cNvPr id="39" name="直接箭头连接符 4">
            <a:extLst>
              <a:ext uri="{FF2B5EF4-FFF2-40B4-BE49-F238E27FC236}">
                <a16:creationId xmlns:a16="http://schemas.microsoft.com/office/drawing/2014/main" id="{D6E1574C-51D9-43BC-BFBB-A022A2CF45B2}"/>
              </a:ext>
            </a:extLst>
          </p:cNvPr>
          <p:cNvCxnSpPr>
            <a:cxnSpLocks/>
            <a:endCxn id="36" idx="2"/>
          </p:cNvCxnSpPr>
          <p:nvPr/>
        </p:nvCxnSpPr>
        <p:spPr>
          <a:xfrm flipV="1">
            <a:off x="9522295" y="870551"/>
            <a:ext cx="1152995" cy="85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6">
            <a:extLst>
              <a:ext uri="{FF2B5EF4-FFF2-40B4-BE49-F238E27FC236}">
                <a16:creationId xmlns:a16="http://schemas.microsoft.com/office/drawing/2014/main" id="{2A5DB3EC-5ADF-458A-A815-8B1D642B8E5B}"/>
              </a:ext>
            </a:extLst>
          </p:cNvPr>
          <p:cNvSpPr txBox="1"/>
          <p:nvPr/>
        </p:nvSpPr>
        <p:spPr>
          <a:xfrm>
            <a:off x="8679872" y="1727943"/>
            <a:ext cx="1650377" cy="646331"/>
          </a:xfrm>
          <a:prstGeom prst="rect">
            <a:avLst/>
          </a:prstGeom>
          <a:noFill/>
        </p:spPr>
        <p:txBody>
          <a:bodyPr wrap="square" rtlCol="0">
            <a:spAutoFit/>
          </a:bodyPr>
          <a:lstStyle/>
          <a:p>
            <a:r>
              <a:rPr lang="en-US" b="1" dirty="0">
                <a:solidFill>
                  <a:srgbClr val="FF0000"/>
                </a:solidFill>
              </a:rPr>
              <a:t>True</a:t>
            </a:r>
          </a:p>
          <a:p>
            <a:r>
              <a:rPr lang="en-US" b="1" dirty="0">
                <a:solidFill>
                  <a:srgbClr val="FF0000"/>
                </a:solidFill>
              </a:rPr>
              <a:t>Measurement</a:t>
            </a:r>
          </a:p>
        </p:txBody>
      </p:sp>
      <p:cxnSp>
        <p:nvCxnSpPr>
          <p:cNvPr id="41" name="直接箭头连接符 84">
            <a:extLst>
              <a:ext uri="{FF2B5EF4-FFF2-40B4-BE49-F238E27FC236}">
                <a16:creationId xmlns:a16="http://schemas.microsoft.com/office/drawing/2014/main" id="{83AE87E2-C34E-492C-AF9B-C47FA755EFFA}"/>
              </a:ext>
            </a:extLst>
          </p:cNvPr>
          <p:cNvCxnSpPr>
            <a:cxnSpLocks/>
          </p:cNvCxnSpPr>
          <p:nvPr/>
        </p:nvCxnSpPr>
        <p:spPr>
          <a:xfrm flipV="1">
            <a:off x="11227190" y="895662"/>
            <a:ext cx="1" cy="402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85">
            <a:extLst>
              <a:ext uri="{FF2B5EF4-FFF2-40B4-BE49-F238E27FC236}">
                <a16:creationId xmlns:a16="http://schemas.microsoft.com/office/drawing/2014/main" id="{915AD2EB-39DE-4CFA-A894-85A7BC6063BD}"/>
              </a:ext>
            </a:extLst>
          </p:cNvPr>
          <p:cNvSpPr txBox="1"/>
          <p:nvPr/>
        </p:nvSpPr>
        <p:spPr>
          <a:xfrm>
            <a:off x="10641477" y="1304233"/>
            <a:ext cx="1973704" cy="646331"/>
          </a:xfrm>
          <a:prstGeom prst="rect">
            <a:avLst/>
          </a:prstGeom>
          <a:noFill/>
        </p:spPr>
        <p:txBody>
          <a:bodyPr wrap="square" rtlCol="0">
            <a:spAutoFit/>
          </a:bodyPr>
          <a:lstStyle/>
          <a:p>
            <a:r>
              <a:rPr lang="en-US" b="1" dirty="0">
                <a:solidFill>
                  <a:srgbClr val="00B050"/>
                </a:solidFill>
              </a:rPr>
              <a:t>Predicted Measurement</a:t>
            </a:r>
          </a:p>
        </p:txBody>
      </p:sp>
    </p:spTree>
    <p:extLst>
      <p:ext uri="{BB962C8B-B14F-4D97-AF65-F5344CB8AC3E}">
        <p14:creationId xmlns:p14="http://schemas.microsoft.com/office/powerpoint/2010/main" val="202328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fade">
                                      <p:cBhvr>
                                        <p:cTn id="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5" grpId="0"/>
      <p:bldP spid="21" grpId="0" animBg="1"/>
      <p:bldP spid="22" grpId="0" animBg="1"/>
      <p:bldP spid="31" grpId="0"/>
      <p:bldP spid="34" grpId="0" animBg="1"/>
      <p:bldP spid="37" grpId="0"/>
      <p:bldP spid="43" grpId="0" animBg="1"/>
      <p:bldP spid="49" grpId="0"/>
      <p:bldP spid="54" grpId="0"/>
      <p:bldP spid="55"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BGRectangle">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B800C5-6004-46A7-915B-0F9B1F2D055C}"/>
              </a:ext>
            </a:extLst>
          </p:cNvPr>
          <p:cNvSpPr>
            <a:spLocks noGrp="1"/>
          </p:cNvSpPr>
          <p:nvPr>
            <p:ph type="title"/>
          </p:nvPr>
        </p:nvSpPr>
        <p:spPr>
          <a:xfrm>
            <a:off x="6688182" y="932961"/>
            <a:ext cx="4887685" cy="1777419"/>
          </a:xfrm>
        </p:spPr>
        <p:txBody>
          <a:bodyPr vert="horz" lIns="91440" tIns="45720" rIns="91440" bIns="45720" rtlCol="0" anchor="b">
            <a:normAutofit/>
          </a:bodyPr>
          <a:lstStyle/>
          <a:p>
            <a:r>
              <a:rPr lang="en-US" sz="4000" dirty="0"/>
              <a:t>Questions?</a:t>
            </a:r>
          </a:p>
        </p:txBody>
      </p:sp>
      <p:pic>
        <p:nvPicPr>
          <p:cNvPr id="5" name="图片 4">
            <a:extLst>
              <a:ext uri="{FF2B5EF4-FFF2-40B4-BE49-F238E27FC236}">
                <a16:creationId xmlns:a16="http://schemas.microsoft.com/office/drawing/2014/main" id="{DBE5C845-3775-43B7-9C89-9CDD3AF9EAB5}"/>
              </a:ext>
            </a:extLst>
          </p:cNvPr>
          <p:cNvPicPr>
            <a:picLocks noChangeAspect="1"/>
          </p:cNvPicPr>
          <p:nvPr/>
        </p:nvPicPr>
        <p:blipFill rotWithShape="1">
          <a:blip r:embed="rId2">
            <a:extLst>
              <a:ext uri="{28A0092B-C50C-407E-A947-70E740481C1C}">
                <a14:useLocalDpi xmlns:a14="http://schemas.microsoft.com/office/drawing/2010/main" val="0"/>
              </a:ext>
            </a:extLst>
          </a:blip>
          <a:srcRect r="434" b="3"/>
          <a:stretch/>
        </p:blipFill>
        <p:spPr>
          <a:xfrm>
            <a:off x="391903" y="573678"/>
            <a:ext cx="5103206" cy="5710645"/>
          </a:xfrm>
          <a:prstGeom prst="rect">
            <a:avLst/>
          </a:prstGeom>
        </p:spPr>
      </p:pic>
      <p:sp>
        <p:nvSpPr>
          <p:cNvPr id="12" name="!!Line">
            <a:extLst>
              <a:ext uri="{FF2B5EF4-FFF2-40B4-BE49-F238E27FC236}">
                <a16:creationId xmlns:a16="http://schemas.microsoft.com/office/drawing/2014/main" id="{0AF80B57-54E2-4D01-8731-3F38B0C5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8192" y="1417320"/>
            <a:ext cx="9144" cy="4023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标题 1">
            <a:extLst>
              <a:ext uri="{FF2B5EF4-FFF2-40B4-BE49-F238E27FC236}">
                <a16:creationId xmlns:a16="http://schemas.microsoft.com/office/drawing/2014/main" id="{7C1E7BB4-B65B-47D2-A946-AAD824841885}"/>
              </a:ext>
            </a:extLst>
          </p:cNvPr>
          <p:cNvSpPr txBox="1">
            <a:spLocks/>
          </p:cNvSpPr>
          <p:nvPr/>
        </p:nvSpPr>
        <p:spPr>
          <a:xfrm>
            <a:off x="6688182" y="2894529"/>
            <a:ext cx="4887685" cy="321017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3600" dirty="0">
                <a:latin typeface="+mn-lt"/>
                <a:ea typeface="+mn-ea"/>
                <a:cs typeface="+mn-cs"/>
              </a:rPr>
              <a:t>https://github.com/rising-turtle/slam_course</a:t>
            </a:r>
          </a:p>
        </p:txBody>
      </p:sp>
    </p:spTree>
    <p:extLst>
      <p:ext uri="{BB962C8B-B14F-4D97-AF65-F5344CB8AC3E}">
        <p14:creationId xmlns:p14="http://schemas.microsoft.com/office/powerpoint/2010/main" val="8471177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50411-8E41-4260-A8D7-6587E35F6B9F}"/>
              </a:ext>
            </a:extLst>
          </p:cNvPr>
          <p:cNvSpPr>
            <a:spLocks noGrp="1"/>
          </p:cNvSpPr>
          <p:nvPr>
            <p:ph type="title"/>
          </p:nvPr>
        </p:nvSpPr>
        <p:spPr>
          <a:xfrm>
            <a:off x="852274" y="372842"/>
            <a:ext cx="10515600" cy="1325563"/>
          </a:xfrm>
        </p:spPr>
        <p:txBody>
          <a:bodyPr/>
          <a:lstStyle/>
          <a:p>
            <a:r>
              <a:rPr lang="en-US" dirty="0"/>
              <a:t>A</a:t>
            </a:r>
            <a:r>
              <a:rPr lang="en-US" altLang="zh-CN" dirty="0"/>
              <a:t>lgorithms</a:t>
            </a:r>
            <a:endParaRPr lang="en-US" dirty="0"/>
          </a:p>
        </p:txBody>
      </p:sp>
      <p:grpSp>
        <p:nvGrpSpPr>
          <p:cNvPr id="4" name="组合 3">
            <a:extLst>
              <a:ext uri="{FF2B5EF4-FFF2-40B4-BE49-F238E27FC236}">
                <a16:creationId xmlns:a16="http://schemas.microsoft.com/office/drawing/2014/main" id="{F0E0BB33-6F67-40A1-BF12-0F134B7D74EC}"/>
              </a:ext>
            </a:extLst>
          </p:cNvPr>
          <p:cNvGrpSpPr/>
          <p:nvPr/>
        </p:nvGrpSpPr>
        <p:grpSpPr>
          <a:xfrm>
            <a:off x="4282068" y="160514"/>
            <a:ext cx="7317059" cy="1750217"/>
            <a:chOff x="281603" y="2405407"/>
            <a:chExt cx="11940134" cy="2701851"/>
          </a:xfrm>
        </p:grpSpPr>
        <p:pic>
          <p:nvPicPr>
            <p:cNvPr id="5" name="图片 4">
              <a:extLst>
                <a:ext uri="{FF2B5EF4-FFF2-40B4-BE49-F238E27FC236}">
                  <a16:creationId xmlns:a16="http://schemas.microsoft.com/office/drawing/2014/main" id="{D0FBB8E6-B501-4F36-AF57-3F8B2651F051}"/>
                </a:ext>
              </a:extLst>
            </p:cNvPr>
            <p:cNvPicPr>
              <a:picLocks noChangeAspect="1"/>
            </p:cNvPicPr>
            <p:nvPr/>
          </p:nvPicPr>
          <p:blipFill>
            <a:blip r:embed="rId3"/>
            <a:stretch>
              <a:fillRect/>
            </a:stretch>
          </p:blipFill>
          <p:spPr>
            <a:xfrm>
              <a:off x="281603" y="2405407"/>
              <a:ext cx="4693933" cy="2434613"/>
            </a:xfrm>
            <a:prstGeom prst="rect">
              <a:avLst/>
            </a:prstGeom>
          </p:spPr>
        </p:pic>
        <p:pic>
          <p:nvPicPr>
            <p:cNvPr id="6" name="图片 5">
              <a:extLst>
                <a:ext uri="{FF2B5EF4-FFF2-40B4-BE49-F238E27FC236}">
                  <a16:creationId xmlns:a16="http://schemas.microsoft.com/office/drawing/2014/main" id="{FB3CCD92-A29C-44BA-99EF-5B1FB40F1C85}"/>
                </a:ext>
              </a:extLst>
            </p:cNvPr>
            <p:cNvPicPr>
              <a:picLocks noChangeAspect="1"/>
            </p:cNvPicPr>
            <p:nvPr/>
          </p:nvPicPr>
          <p:blipFill>
            <a:blip r:embed="rId4"/>
            <a:stretch>
              <a:fillRect/>
            </a:stretch>
          </p:blipFill>
          <p:spPr>
            <a:xfrm>
              <a:off x="4700392" y="2405407"/>
              <a:ext cx="7521345" cy="1049490"/>
            </a:xfrm>
            <a:prstGeom prst="rect">
              <a:avLst/>
            </a:prstGeom>
          </p:spPr>
        </p:pic>
        <p:pic>
          <p:nvPicPr>
            <p:cNvPr id="7" name="图片 6">
              <a:extLst>
                <a:ext uri="{FF2B5EF4-FFF2-40B4-BE49-F238E27FC236}">
                  <a16:creationId xmlns:a16="http://schemas.microsoft.com/office/drawing/2014/main" id="{202C7C69-9DE7-485E-B750-2C1054115635}"/>
                </a:ext>
              </a:extLst>
            </p:cNvPr>
            <p:cNvPicPr>
              <a:picLocks noChangeAspect="1"/>
            </p:cNvPicPr>
            <p:nvPr/>
          </p:nvPicPr>
          <p:blipFill>
            <a:blip r:embed="rId5"/>
            <a:stretch>
              <a:fillRect/>
            </a:stretch>
          </p:blipFill>
          <p:spPr>
            <a:xfrm>
              <a:off x="5043227" y="3798035"/>
              <a:ext cx="7148773" cy="1309223"/>
            </a:xfrm>
            <a:prstGeom prst="rect">
              <a:avLst/>
            </a:prstGeom>
          </p:spPr>
        </p:pic>
      </p:grpSp>
      <p:pic>
        <p:nvPicPr>
          <p:cNvPr id="9" name="图片 8">
            <a:extLst>
              <a:ext uri="{FF2B5EF4-FFF2-40B4-BE49-F238E27FC236}">
                <a16:creationId xmlns:a16="http://schemas.microsoft.com/office/drawing/2014/main" id="{BF1E3BAC-998E-4442-8B24-ADB9C995F69A}"/>
              </a:ext>
            </a:extLst>
          </p:cNvPr>
          <p:cNvPicPr>
            <a:picLocks noChangeAspect="1"/>
          </p:cNvPicPr>
          <p:nvPr/>
        </p:nvPicPr>
        <p:blipFill>
          <a:blip r:embed="rId6"/>
          <a:stretch>
            <a:fillRect/>
          </a:stretch>
        </p:blipFill>
        <p:spPr>
          <a:xfrm>
            <a:off x="6028385" y="2707189"/>
            <a:ext cx="5991813" cy="3123601"/>
          </a:xfrm>
          <a:prstGeom prst="rect">
            <a:avLst/>
          </a:prstGeom>
        </p:spPr>
      </p:pic>
      <p:sp>
        <p:nvSpPr>
          <p:cNvPr id="10" name="文本框 9">
            <a:extLst>
              <a:ext uri="{FF2B5EF4-FFF2-40B4-BE49-F238E27FC236}">
                <a16:creationId xmlns:a16="http://schemas.microsoft.com/office/drawing/2014/main" id="{C0F7D143-ADA7-4F45-8753-70C7675C8C47}"/>
              </a:ext>
            </a:extLst>
          </p:cNvPr>
          <p:cNvSpPr txBox="1"/>
          <p:nvPr/>
        </p:nvSpPr>
        <p:spPr>
          <a:xfrm>
            <a:off x="852274" y="2047350"/>
            <a:ext cx="4413650"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t>QR decomposition</a:t>
            </a:r>
          </a:p>
        </p:txBody>
      </p:sp>
      <p:sp>
        <p:nvSpPr>
          <p:cNvPr id="11" name="文本框 10">
            <a:extLst>
              <a:ext uri="{FF2B5EF4-FFF2-40B4-BE49-F238E27FC236}">
                <a16:creationId xmlns:a16="http://schemas.microsoft.com/office/drawing/2014/main" id="{271D8CA4-1738-4A6C-AECE-21D6918EAC66}"/>
              </a:ext>
            </a:extLst>
          </p:cNvPr>
          <p:cNvSpPr txBox="1"/>
          <p:nvPr/>
        </p:nvSpPr>
        <p:spPr>
          <a:xfrm>
            <a:off x="6028385" y="2047350"/>
            <a:ext cx="4413650"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t>Cholesky decomposition</a:t>
            </a:r>
          </a:p>
        </p:txBody>
      </p:sp>
      <p:pic>
        <p:nvPicPr>
          <p:cNvPr id="12" name="图片 11">
            <a:extLst>
              <a:ext uri="{FF2B5EF4-FFF2-40B4-BE49-F238E27FC236}">
                <a16:creationId xmlns:a16="http://schemas.microsoft.com/office/drawing/2014/main" id="{6AC9E4E1-9BC2-4A6A-8D4F-C35D18C2E3B9}"/>
              </a:ext>
            </a:extLst>
          </p:cNvPr>
          <p:cNvPicPr>
            <a:picLocks noChangeAspect="1"/>
          </p:cNvPicPr>
          <p:nvPr/>
        </p:nvPicPr>
        <p:blipFill>
          <a:blip r:embed="rId7"/>
          <a:stretch>
            <a:fillRect/>
          </a:stretch>
        </p:blipFill>
        <p:spPr>
          <a:xfrm>
            <a:off x="442334" y="2880302"/>
            <a:ext cx="5057042" cy="2528521"/>
          </a:xfrm>
          <a:prstGeom prst="rect">
            <a:avLst/>
          </a:prstGeom>
        </p:spPr>
      </p:pic>
      <p:sp>
        <p:nvSpPr>
          <p:cNvPr id="13" name="矩形 12">
            <a:extLst>
              <a:ext uri="{FF2B5EF4-FFF2-40B4-BE49-F238E27FC236}">
                <a16:creationId xmlns:a16="http://schemas.microsoft.com/office/drawing/2014/main" id="{379B2F63-ECE9-4F7F-BB29-13DD63B5AE02}"/>
              </a:ext>
            </a:extLst>
          </p:cNvPr>
          <p:cNvSpPr/>
          <p:nvPr/>
        </p:nvSpPr>
        <p:spPr>
          <a:xfrm>
            <a:off x="5942483" y="2665389"/>
            <a:ext cx="6163615" cy="3314470"/>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a:extLst>
              <a:ext uri="{FF2B5EF4-FFF2-40B4-BE49-F238E27FC236}">
                <a16:creationId xmlns:a16="http://schemas.microsoft.com/office/drawing/2014/main" id="{E8562B03-3E96-4E8D-A6DF-01CA0223DE11}"/>
              </a:ext>
            </a:extLst>
          </p:cNvPr>
          <p:cNvSpPr/>
          <p:nvPr/>
        </p:nvSpPr>
        <p:spPr>
          <a:xfrm>
            <a:off x="442334" y="2665389"/>
            <a:ext cx="5057042" cy="331447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2A30A782-031B-4CC2-9F17-38BF6CCF814C}"/>
              </a:ext>
            </a:extLst>
          </p:cNvPr>
          <p:cNvSpPr txBox="1"/>
          <p:nvPr/>
        </p:nvSpPr>
        <p:spPr>
          <a:xfrm>
            <a:off x="9523141" y="2880302"/>
            <a:ext cx="1844733" cy="584775"/>
          </a:xfrm>
          <a:prstGeom prst="rect">
            <a:avLst/>
          </a:prstGeom>
          <a:noFill/>
        </p:spPr>
        <p:txBody>
          <a:bodyPr wrap="square" rtlCol="0">
            <a:spAutoFit/>
          </a:bodyPr>
          <a:lstStyle/>
          <a:p>
            <a:r>
              <a:rPr lang="en-US" sz="3200" b="1" dirty="0">
                <a:solidFill>
                  <a:srgbClr val="0070C0"/>
                </a:solidFill>
              </a:rPr>
              <a:t>G2O</a:t>
            </a:r>
          </a:p>
        </p:txBody>
      </p:sp>
      <p:sp>
        <p:nvSpPr>
          <p:cNvPr id="16" name="文本框 15">
            <a:extLst>
              <a:ext uri="{FF2B5EF4-FFF2-40B4-BE49-F238E27FC236}">
                <a16:creationId xmlns:a16="http://schemas.microsoft.com/office/drawing/2014/main" id="{5373A1D0-A194-4873-8DA7-0C26A450B634}"/>
              </a:ext>
            </a:extLst>
          </p:cNvPr>
          <p:cNvSpPr txBox="1"/>
          <p:nvPr/>
        </p:nvSpPr>
        <p:spPr>
          <a:xfrm>
            <a:off x="4022743" y="2779907"/>
            <a:ext cx="1844733" cy="584775"/>
          </a:xfrm>
          <a:prstGeom prst="rect">
            <a:avLst/>
          </a:prstGeom>
          <a:noFill/>
        </p:spPr>
        <p:txBody>
          <a:bodyPr wrap="square" rtlCol="0">
            <a:spAutoFit/>
          </a:bodyPr>
          <a:lstStyle/>
          <a:p>
            <a:r>
              <a:rPr lang="en-US" sz="3200" b="1" dirty="0">
                <a:solidFill>
                  <a:srgbClr val="FF0000"/>
                </a:solidFill>
              </a:rPr>
              <a:t>GTSAM</a:t>
            </a:r>
          </a:p>
        </p:txBody>
      </p:sp>
    </p:spTree>
    <p:extLst>
      <p:ext uri="{BB962C8B-B14F-4D97-AF65-F5344CB8AC3E}">
        <p14:creationId xmlns:p14="http://schemas.microsoft.com/office/powerpoint/2010/main" val="50469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5B2A0-2810-4ACD-AE19-6174DFA33DD7}"/>
              </a:ext>
            </a:extLst>
          </p:cNvPr>
          <p:cNvSpPr>
            <a:spLocks noGrp="1"/>
          </p:cNvSpPr>
          <p:nvPr>
            <p:ph type="title"/>
          </p:nvPr>
        </p:nvSpPr>
        <p:spPr>
          <a:xfrm>
            <a:off x="838200" y="341007"/>
            <a:ext cx="10515600" cy="1325563"/>
          </a:xfrm>
        </p:spPr>
        <p:txBody>
          <a:bodyPr/>
          <a:lstStyle/>
          <a:p>
            <a:r>
              <a:rPr lang="en-US" dirty="0"/>
              <a:t>Retaining Sparsity: Variable Ordering </a:t>
            </a:r>
          </a:p>
        </p:txBody>
      </p:sp>
      <p:sp>
        <p:nvSpPr>
          <p:cNvPr id="6" name="文本框 5">
            <a:extLst>
              <a:ext uri="{FF2B5EF4-FFF2-40B4-BE49-F238E27FC236}">
                <a16:creationId xmlns:a16="http://schemas.microsoft.com/office/drawing/2014/main" id="{9E50A176-B3AA-433D-A597-8755764FF68C}"/>
              </a:ext>
            </a:extLst>
          </p:cNvPr>
          <p:cNvSpPr txBox="1"/>
          <p:nvPr/>
        </p:nvSpPr>
        <p:spPr>
          <a:xfrm>
            <a:off x="7433733" y="1913467"/>
            <a:ext cx="3098800" cy="523220"/>
          </a:xfrm>
          <a:prstGeom prst="rect">
            <a:avLst/>
          </a:prstGeom>
          <a:noFill/>
        </p:spPr>
        <p:txBody>
          <a:bodyPr wrap="square" rtlCol="0">
            <a:spAutoFit/>
          </a:bodyPr>
          <a:lstStyle/>
          <a:p>
            <a:r>
              <a:rPr lang="en-US" sz="2800" dirty="0"/>
              <a:t>Default Ordering </a:t>
            </a:r>
          </a:p>
        </p:txBody>
      </p:sp>
      <p:sp>
        <p:nvSpPr>
          <p:cNvPr id="7" name="箭头: 右 6">
            <a:extLst>
              <a:ext uri="{FF2B5EF4-FFF2-40B4-BE49-F238E27FC236}">
                <a16:creationId xmlns:a16="http://schemas.microsoft.com/office/drawing/2014/main" id="{4BD86D70-9A12-451F-94E1-172A33F61244}"/>
              </a:ext>
            </a:extLst>
          </p:cNvPr>
          <p:cNvSpPr/>
          <p:nvPr/>
        </p:nvSpPr>
        <p:spPr>
          <a:xfrm>
            <a:off x="3098800" y="2436687"/>
            <a:ext cx="1346231" cy="3701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864F0D28-8C2B-45BB-B437-7B44DB41C403}"/>
              </a:ext>
            </a:extLst>
          </p:cNvPr>
          <p:cNvSpPr txBox="1"/>
          <p:nvPr/>
        </p:nvSpPr>
        <p:spPr>
          <a:xfrm>
            <a:off x="3280935" y="1975022"/>
            <a:ext cx="1164096" cy="461665"/>
          </a:xfrm>
          <a:prstGeom prst="rect">
            <a:avLst/>
          </a:prstGeom>
          <a:noFill/>
        </p:spPr>
        <p:txBody>
          <a:bodyPr wrap="square" rtlCol="0">
            <a:spAutoFit/>
          </a:bodyPr>
          <a:lstStyle/>
          <a:p>
            <a:r>
              <a:rPr lang="en-US" sz="2400" dirty="0">
                <a:solidFill>
                  <a:srgbClr val="FF0000"/>
                </a:solidFill>
              </a:rPr>
              <a:t>factor</a:t>
            </a:r>
          </a:p>
        </p:txBody>
      </p:sp>
      <p:sp>
        <p:nvSpPr>
          <p:cNvPr id="9" name="箭头: 右 8">
            <a:extLst>
              <a:ext uri="{FF2B5EF4-FFF2-40B4-BE49-F238E27FC236}">
                <a16:creationId xmlns:a16="http://schemas.microsoft.com/office/drawing/2014/main" id="{68061A12-3061-4E4B-A49A-B7E61313011B}"/>
              </a:ext>
            </a:extLst>
          </p:cNvPr>
          <p:cNvSpPr/>
          <p:nvPr/>
        </p:nvSpPr>
        <p:spPr>
          <a:xfrm rot="5400000">
            <a:off x="1501821" y="3990181"/>
            <a:ext cx="684822" cy="34167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a:extLst>
              <a:ext uri="{FF2B5EF4-FFF2-40B4-BE49-F238E27FC236}">
                <a16:creationId xmlns:a16="http://schemas.microsoft.com/office/drawing/2014/main" id="{8C487B70-7219-4040-9CB0-86C88B013BD6}"/>
              </a:ext>
            </a:extLst>
          </p:cNvPr>
          <p:cNvSpPr txBox="1"/>
          <p:nvPr/>
        </p:nvSpPr>
        <p:spPr>
          <a:xfrm>
            <a:off x="2015067" y="3659152"/>
            <a:ext cx="1994226" cy="830997"/>
          </a:xfrm>
          <a:prstGeom prst="rect">
            <a:avLst/>
          </a:prstGeom>
          <a:noFill/>
        </p:spPr>
        <p:txBody>
          <a:bodyPr wrap="square" rtlCol="0">
            <a:spAutoFit/>
          </a:bodyPr>
          <a:lstStyle/>
          <a:p>
            <a:r>
              <a:rPr lang="en-US" sz="2400" dirty="0"/>
              <a:t>COLAMD </a:t>
            </a:r>
            <a:r>
              <a:rPr lang="en-US" altLang="zh-CN" sz="2400" dirty="0">
                <a:solidFill>
                  <a:srgbClr val="FF0000"/>
                </a:solidFill>
              </a:rPr>
              <a:t>permute</a:t>
            </a:r>
            <a:endParaRPr lang="en-US" sz="2400" dirty="0">
              <a:solidFill>
                <a:srgbClr val="FF0000"/>
              </a:solidFill>
            </a:endParaRPr>
          </a:p>
        </p:txBody>
      </p:sp>
      <p:pic>
        <p:nvPicPr>
          <p:cNvPr id="11" name="图片 10">
            <a:extLst>
              <a:ext uri="{FF2B5EF4-FFF2-40B4-BE49-F238E27FC236}">
                <a16:creationId xmlns:a16="http://schemas.microsoft.com/office/drawing/2014/main" id="{D4F2F30B-25E6-44E4-A5EF-3DF904E6C020}"/>
              </a:ext>
            </a:extLst>
          </p:cNvPr>
          <p:cNvPicPr>
            <a:picLocks noChangeAspect="1"/>
          </p:cNvPicPr>
          <p:nvPr/>
        </p:nvPicPr>
        <p:blipFill>
          <a:blip r:embed="rId3"/>
          <a:stretch>
            <a:fillRect/>
          </a:stretch>
        </p:blipFill>
        <p:spPr>
          <a:xfrm>
            <a:off x="822025" y="1436074"/>
            <a:ext cx="2181225" cy="2209800"/>
          </a:xfrm>
          <a:prstGeom prst="rect">
            <a:avLst/>
          </a:prstGeom>
        </p:spPr>
      </p:pic>
      <p:pic>
        <p:nvPicPr>
          <p:cNvPr id="12" name="图片 11">
            <a:extLst>
              <a:ext uri="{FF2B5EF4-FFF2-40B4-BE49-F238E27FC236}">
                <a16:creationId xmlns:a16="http://schemas.microsoft.com/office/drawing/2014/main" id="{A4EF2ED2-8D03-4286-97A4-426DC2B5D6B8}"/>
              </a:ext>
            </a:extLst>
          </p:cNvPr>
          <p:cNvPicPr>
            <a:picLocks noChangeAspect="1"/>
          </p:cNvPicPr>
          <p:nvPr/>
        </p:nvPicPr>
        <p:blipFill>
          <a:blip r:embed="rId4"/>
          <a:stretch>
            <a:fillRect/>
          </a:stretch>
        </p:blipFill>
        <p:spPr>
          <a:xfrm>
            <a:off x="4716520" y="1436074"/>
            <a:ext cx="2238375" cy="2209800"/>
          </a:xfrm>
          <a:prstGeom prst="rect">
            <a:avLst/>
          </a:prstGeom>
        </p:spPr>
      </p:pic>
      <p:pic>
        <p:nvPicPr>
          <p:cNvPr id="13" name="图片 12">
            <a:extLst>
              <a:ext uri="{FF2B5EF4-FFF2-40B4-BE49-F238E27FC236}">
                <a16:creationId xmlns:a16="http://schemas.microsoft.com/office/drawing/2014/main" id="{69000A64-AE2C-45B5-B2ED-2922B44010BC}"/>
              </a:ext>
            </a:extLst>
          </p:cNvPr>
          <p:cNvPicPr>
            <a:picLocks noChangeAspect="1"/>
          </p:cNvPicPr>
          <p:nvPr/>
        </p:nvPicPr>
        <p:blipFill>
          <a:blip r:embed="rId5"/>
          <a:stretch>
            <a:fillRect/>
          </a:stretch>
        </p:blipFill>
        <p:spPr>
          <a:xfrm>
            <a:off x="774400" y="4528640"/>
            <a:ext cx="2228850" cy="2219325"/>
          </a:xfrm>
          <a:prstGeom prst="rect">
            <a:avLst/>
          </a:prstGeom>
        </p:spPr>
      </p:pic>
      <p:pic>
        <p:nvPicPr>
          <p:cNvPr id="14" name="图片 13">
            <a:extLst>
              <a:ext uri="{FF2B5EF4-FFF2-40B4-BE49-F238E27FC236}">
                <a16:creationId xmlns:a16="http://schemas.microsoft.com/office/drawing/2014/main" id="{B77BD041-AD36-43C2-B2F1-9FBDEDF8BA32}"/>
              </a:ext>
            </a:extLst>
          </p:cNvPr>
          <p:cNvPicPr>
            <a:picLocks noChangeAspect="1"/>
          </p:cNvPicPr>
          <p:nvPr/>
        </p:nvPicPr>
        <p:blipFill>
          <a:blip r:embed="rId6"/>
          <a:stretch>
            <a:fillRect/>
          </a:stretch>
        </p:blipFill>
        <p:spPr>
          <a:xfrm>
            <a:off x="4697470" y="4503427"/>
            <a:ext cx="2257425" cy="2228850"/>
          </a:xfrm>
          <a:prstGeom prst="rect">
            <a:avLst/>
          </a:prstGeom>
        </p:spPr>
      </p:pic>
      <p:sp>
        <p:nvSpPr>
          <p:cNvPr id="15" name="箭头: 右 14">
            <a:extLst>
              <a:ext uri="{FF2B5EF4-FFF2-40B4-BE49-F238E27FC236}">
                <a16:creationId xmlns:a16="http://schemas.microsoft.com/office/drawing/2014/main" id="{7282409C-01C8-4BC7-B2BC-8E6B1D88313A}"/>
              </a:ext>
            </a:extLst>
          </p:cNvPr>
          <p:cNvSpPr/>
          <p:nvPr/>
        </p:nvSpPr>
        <p:spPr>
          <a:xfrm>
            <a:off x="3098800" y="5342509"/>
            <a:ext cx="1346231" cy="37010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DC93A8BB-7F1E-49DD-B918-1C3441738353}"/>
              </a:ext>
            </a:extLst>
          </p:cNvPr>
          <p:cNvSpPr txBox="1"/>
          <p:nvPr/>
        </p:nvSpPr>
        <p:spPr>
          <a:xfrm>
            <a:off x="3280935" y="4880844"/>
            <a:ext cx="1164096" cy="461665"/>
          </a:xfrm>
          <a:prstGeom prst="rect">
            <a:avLst/>
          </a:prstGeom>
          <a:noFill/>
        </p:spPr>
        <p:txBody>
          <a:bodyPr wrap="square" rtlCol="0">
            <a:spAutoFit/>
          </a:bodyPr>
          <a:lstStyle/>
          <a:p>
            <a:r>
              <a:rPr lang="en-US" sz="2400" dirty="0">
                <a:solidFill>
                  <a:srgbClr val="FF0000"/>
                </a:solidFill>
              </a:rPr>
              <a:t>factor</a:t>
            </a:r>
          </a:p>
        </p:txBody>
      </p:sp>
      <p:sp>
        <p:nvSpPr>
          <p:cNvPr id="17" name="文本框 16">
            <a:extLst>
              <a:ext uri="{FF2B5EF4-FFF2-40B4-BE49-F238E27FC236}">
                <a16:creationId xmlns:a16="http://schemas.microsoft.com/office/drawing/2014/main" id="{B110507D-DF72-4B95-BBD0-480150A56FFF}"/>
              </a:ext>
            </a:extLst>
          </p:cNvPr>
          <p:cNvSpPr txBox="1"/>
          <p:nvPr/>
        </p:nvSpPr>
        <p:spPr>
          <a:xfrm>
            <a:off x="7433733" y="4882089"/>
            <a:ext cx="3098800" cy="954107"/>
          </a:xfrm>
          <a:prstGeom prst="rect">
            <a:avLst/>
          </a:prstGeom>
          <a:noFill/>
        </p:spPr>
        <p:txBody>
          <a:bodyPr wrap="square" rtlCol="0">
            <a:spAutoFit/>
          </a:bodyPr>
          <a:lstStyle/>
          <a:p>
            <a:r>
              <a:rPr lang="en-US" sz="2800" dirty="0"/>
              <a:t>Ordering based on </a:t>
            </a:r>
          </a:p>
          <a:p>
            <a:r>
              <a:rPr lang="en-US" sz="2800" dirty="0"/>
              <a:t>COLAMD heuristic </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7FED50F-9150-4CDE-BC84-0497A90521B4}"/>
                  </a:ext>
                </a:extLst>
              </p:cNvPr>
              <p:cNvSpPr txBox="1"/>
              <p:nvPr/>
            </p:nvSpPr>
            <p:spPr>
              <a:xfrm>
                <a:off x="7459671" y="2758738"/>
                <a:ext cx="3046924" cy="1815882"/>
              </a:xfrm>
              <a:prstGeom prst="rect">
                <a:avLst/>
              </a:prstGeom>
              <a:noFill/>
            </p:spPr>
            <p:txBody>
              <a:bodyPr wrap="none" rtlCol="0">
                <a:spAutoFit/>
              </a:bodyPr>
              <a:lstStyle/>
              <a:p>
                <a:r>
                  <a:rPr lang="en-US" sz="2800" dirty="0"/>
                  <a:t>Matrix factorization</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i="1">
                              <a:latin typeface="Cambria Math" panose="02040503050406030204" pitchFamily="18" charset="0"/>
                            </a:rPr>
                            <m:t>𝑇</m:t>
                          </m:r>
                        </m:sup>
                      </m:sSup>
                      <m:r>
                        <a:rPr lang="en-US" sz="2800" b="0" i="1" smtClean="0">
                          <a:latin typeface="Cambria Math" panose="02040503050406030204" pitchFamily="18" charset="0"/>
                        </a:rPr>
                        <m:t>𝑅</m:t>
                      </m:r>
                    </m:oMath>
                  </m:oMathPara>
                </a14:m>
                <a:endParaRPr lang="en-US" sz="2800" dirty="0"/>
              </a:p>
              <a:p>
                <a:r>
                  <a:rPr lang="en-US" altLang="zh-CN" sz="2800" dirty="0"/>
                  <a:t>first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𝑇</m:t>
                        </m:r>
                      </m:sup>
                    </m:sSup>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𝑇</m:t>
                        </m:r>
                      </m:sup>
                    </m:sSup>
                    <m:r>
                      <a:rPr lang="en-US" sz="2800" i="1">
                        <a:latin typeface="Cambria Math" panose="02040503050406030204" pitchFamily="18" charset="0"/>
                      </a:rPr>
                      <m:t>𝑏</m:t>
                    </m:r>
                  </m:oMath>
                </a14:m>
                <a:endParaRPr lang="en-US" sz="2800" i="1" dirty="0">
                  <a:latin typeface="Cambria Math" panose="02040503050406030204" pitchFamily="18" charset="0"/>
                </a:endParaRPr>
              </a:p>
              <a:p>
                <a:r>
                  <a:rPr lang="en-US" sz="2800" dirty="0"/>
                  <a:t>second </a:t>
                </a:r>
                <a14:m>
                  <m:oMath xmlns:m="http://schemas.openxmlformats.org/officeDocument/2006/math">
                    <m:r>
                      <a:rPr lang="en-US" sz="2800" b="0" i="1" smtClean="0">
                        <a:latin typeface="Cambria Math" panose="02040503050406030204" pitchFamily="18" charset="0"/>
                      </a:rPr>
                      <m:t>𝑅</m:t>
                    </m:r>
                    <m:r>
                      <a:rPr lang="en-US" sz="2800" i="1">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oMath>
                </a14:m>
                <a:endParaRPr lang="en-US" sz="2800" dirty="0"/>
              </a:p>
            </p:txBody>
          </p:sp>
        </mc:Choice>
        <mc:Fallback xmlns="">
          <p:sp>
            <p:nvSpPr>
              <p:cNvPr id="18" name="文本框 17">
                <a:extLst>
                  <a:ext uri="{FF2B5EF4-FFF2-40B4-BE49-F238E27FC236}">
                    <a16:creationId xmlns:a16="http://schemas.microsoft.com/office/drawing/2014/main" id="{F7FED50F-9150-4CDE-BC84-0497A90521B4}"/>
                  </a:ext>
                </a:extLst>
              </p:cNvPr>
              <p:cNvSpPr txBox="1">
                <a:spLocks noRot="1" noChangeAspect="1" noMove="1" noResize="1" noEditPoints="1" noAdjustHandles="1" noChangeArrowheads="1" noChangeShapeType="1" noTextEdit="1"/>
              </p:cNvSpPr>
              <p:nvPr/>
            </p:nvSpPr>
            <p:spPr>
              <a:xfrm>
                <a:off x="7459671" y="2758738"/>
                <a:ext cx="3046924" cy="1815882"/>
              </a:xfrm>
              <a:prstGeom prst="rect">
                <a:avLst/>
              </a:prstGeom>
              <a:blipFill>
                <a:blip r:embed="rId7"/>
                <a:stretch>
                  <a:fillRect l="-4200" t="-3367" r="-2600" b="-9091"/>
                </a:stretch>
              </a:blipFill>
            </p:spPr>
            <p:txBody>
              <a:bodyPr/>
              <a:lstStyle/>
              <a:p>
                <a:r>
                  <a:rPr lang="en-US">
                    <a:noFill/>
                  </a:rPr>
                  <a:t> </a:t>
                </a:r>
              </a:p>
            </p:txBody>
          </p:sp>
        </mc:Fallback>
      </mc:AlternateContent>
    </p:spTree>
    <p:extLst>
      <p:ext uri="{BB962C8B-B14F-4D97-AF65-F5344CB8AC3E}">
        <p14:creationId xmlns:p14="http://schemas.microsoft.com/office/powerpoint/2010/main" val="303618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5" grpId="0" animBg="1"/>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E5B80-BE67-4DCC-B292-4B0043EA844D}"/>
              </a:ext>
            </a:extLst>
          </p:cNvPr>
          <p:cNvSpPr>
            <a:spLocks noGrp="1"/>
          </p:cNvSpPr>
          <p:nvPr>
            <p:ph type="title"/>
          </p:nvPr>
        </p:nvSpPr>
        <p:spPr>
          <a:xfrm>
            <a:off x="838200" y="-135464"/>
            <a:ext cx="10515600" cy="1325563"/>
          </a:xfrm>
        </p:spPr>
        <p:txBody>
          <a:bodyPr/>
          <a:lstStyle/>
          <a:p>
            <a:r>
              <a:rPr lang="en-US" dirty="0"/>
              <a:t>Solving the Least Squares System</a:t>
            </a:r>
          </a:p>
        </p:txBody>
      </p:sp>
      <p:pic>
        <p:nvPicPr>
          <p:cNvPr id="4" name="图片 3">
            <a:extLst>
              <a:ext uri="{FF2B5EF4-FFF2-40B4-BE49-F238E27FC236}">
                <a16:creationId xmlns:a16="http://schemas.microsoft.com/office/drawing/2014/main" id="{70ABDB9B-35A8-4B5E-92FC-03DFD723495A}"/>
              </a:ext>
            </a:extLst>
          </p:cNvPr>
          <p:cNvPicPr>
            <a:picLocks noChangeAspect="1"/>
          </p:cNvPicPr>
          <p:nvPr/>
        </p:nvPicPr>
        <p:blipFill rotWithShape="1">
          <a:blip r:embed="rId3"/>
          <a:srcRect r="35966"/>
          <a:stretch/>
        </p:blipFill>
        <p:spPr>
          <a:xfrm>
            <a:off x="504899" y="909121"/>
            <a:ext cx="2354243" cy="5320971"/>
          </a:xfrm>
          <a:prstGeom prst="rect">
            <a:avLst/>
          </a:prstGeom>
        </p:spPr>
      </p:pic>
      <p:pic>
        <p:nvPicPr>
          <p:cNvPr id="6" name="图片 5">
            <a:extLst>
              <a:ext uri="{FF2B5EF4-FFF2-40B4-BE49-F238E27FC236}">
                <a16:creationId xmlns:a16="http://schemas.microsoft.com/office/drawing/2014/main" id="{F98455D7-186D-4008-A769-B21BDD47A9B6}"/>
              </a:ext>
            </a:extLst>
          </p:cNvPr>
          <p:cNvPicPr>
            <a:picLocks noChangeAspect="1"/>
          </p:cNvPicPr>
          <p:nvPr/>
        </p:nvPicPr>
        <p:blipFill>
          <a:blip r:embed="rId4"/>
          <a:stretch>
            <a:fillRect/>
          </a:stretch>
        </p:blipFill>
        <p:spPr>
          <a:xfrm>
            <a:off x="3569304" y="1136310"/>
            <a:ext cx="3647863" cy="588365"/>
          </a:xfrm>
          <a:prstGeom prst="rect">
            <a:avLst/>
          </a:prstGeom>
        </p:spPr>
      </p:pic>
      <p:pic>
        <p:nvPicPr>
          <p:cNvPr id="7" name="图片 6">
            <a:extLst>
              <a:ext uri="{FF2B5EF4-FFF2-40B4-BE49-F238E27FC236}">
                <a16:creationId xmlns:a16="http://schemas.microsoft.com/office/drawing/2014/main" id="{E9300F78-6F00-4422-B35E-8C69734A5BBF}"/>
              </a:ext>
            </a:extLst>
          </p:cNvPr>
          <p:cNvPicPr>
            <a:picLocks noChangeAspect="1"/>
          </p:cNvPicPr>
          <p:nvPr/>
        </p:nvPicPr>
        <p:blipFill>
          <a:blip r:embed="rId5"/>
          <a:stretch>
            <a:fillRect/>
          </a:stretch>
        </p:blipFill>
        <p:spPr>
          <a:xfrm>
            <a:off x="8337020" y="1090025"/>
            <a:ext cx="2563915" cy="2382076"/>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EFEBE99-567D-45F6-87CF-419571863AF2}"/>
                  </a:ext>
                </a:extLst>
              </p:cNvPr>
              <p:cNvSpPr txBox="1"/>
              <p:nvPr/>
            </p:nvSpPr>
            <p:spPr>
              <a:xfrm>
                <a:off x="3802832" y="1788789"/>
                <a:ext cx="2649508" cy="954107"/>
              </a:xfrm>
              <a:prstGeom prst="rect">
                <a:avLst/>
              </a:prstGeom>
              <a:noFill/>
            </p:spPr>
            <p:txBody>
              <a:bodyPr wrap="none" rtlCol="0">
                <a:spAutoFit/>
              </a:bodyPr>
              <a:lstStyle/>
              <a:p>
                <a:r>
                  <a:rPr lang="en-US" sz="2800" dirty="0"/>
                  <a:t>Normal Equation</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𝑇</m:t>
                          </m:r>
                        </m:sup>
                      </m:sSup>
                      <m:r>
                        <a:rPr lang="en-US" sz="2800" b="0" i="1" smtClean="0">
                          <a:latin typeface="Cambria Math" panose="02040503050406030204" pitchFamily="18" charset="0"/>
                        </a:rPr>
                        <m:t>𝑏</m:t>
                      </m:r>
                    </m:oMath>
                  </m:oMathPara>
                </a14:m>
                <a:endParaRPr lang="en-US" sz="2800" dirty="0"/>
              </a:p>
            </p:txBody>
          </p:sp>
        </mc:Choice>
        <mc:Fallback xmlns="">
          <p:sp>
            <p:nvSpPr>
              <p:cNvPr id="8" name="文本框 7">
                <a:extLst>
                  <a:ext uri="{FF2B5EF4-FFF2-40B4-BE49-F238E27FC236}">
                    <a16:creationId xmlns:a16="http://schemas.microsoft.com/office/drawing/2014/main" id="{BEFEBE99-567D-45F6-87CF-419571863AF2}"/>
                  </a:ext>
                </a:extLst>
              </p:cNvPr>
              <p:cNvSpPr txBox="1">
                <a:spLocks noRot="1" noChangeAspect="1" noMove="1" noResize="1" noEditPoints="1" noAdjustHandles="1" noChangeArrowheads="1" noChangeShapeType="1" noTextEdit="1"/>
              </p:cNvSpPr>
              <p:nvPr/>
            </p:nvSpPr>
            <p:spPr>
              <a:xfrm>
                <a:off x="3802832" y="1788789"/>
                <a:ext cx="2649508" cy="954107"/>
              </a:xfrm>
              <a:prstGeom prst="rect">
                <a:avLst/>
              </a:prstGeom>
              <a:blipFill>
                <a:blip r:embed="rId6"/>
                <a:stretch>
                  <a:fillRect l="-4839" t="-5732" r="-2995"/>
                </a:stretch>
              </a:blipFill>
            </p:spPr>
            <p:txBody>
              <a:bodyPr/>
              <a:lstStyle/>
              <a:p>
                <a:r>
                  <a:rPr lang="en-US">
                    <a:noFill/>
                  </a:rPr>
                  <a:t> </a:t>
                </a:r>
              </a:p>
            </p:txBody>
          </p:sp>
        </mc:Fallback>
      </mc:AlternateContent>
      <p:sp>
        <p:nvSpPr>
          <p:cNvPr id="9" name="文本框 8">
            <a:extLst>
              <a:ext uri="{FF2B5EF4-FFF2-40B4-BE49-F238E27FC236}">
                <a16:creationId xmlns:a16="http://schemas.microsoft.com/office/drawing/2014/main" id="{D3D2A47C-935B-4F4C-90AE-599C80AA3C63}"/>
              </a:ext>
            </a:extLst>
          </p:cNvPr>
          <p:cNvSpPr txBox="1"/>
          <p:nvPr/>
        </p:nvSpPr>
        <p:spPr>
          <a:xfrm>
            <a:off x="8101734" y="3407984"/>
            <a:ext cx="2858475" cy="523220"/>
          </a:xfrm>
          <a:prstGeom prst="rect">
            <a:avLst/>
          </a:prstGeom>
          <a:noFill/>
        </p:spPr>
        <p:txBody>
          <a:bodyPr wrap="none" rtlCol="0">
            <a:spAutoFit/>
          </a:bodyPr>
          <a:lstStyle/>
          <a:p>
            <a:r>
              <a:rPr lang="en-US" sz="2800" dirty="0"/>
              <a:t>Symmetric Matrix </a:t>
            </a:r>
          </a:p>
        </p:txBody>
      </p:sp>
      <p:sp>
        <p:nvSpPr>
          <p:cNvPr id="10" name="文本框 9">
            <a:extLst>
              <a:ext uri="{FF2B5EF4-FFF2-40B4-BE49-F238E27FC236}">
                <a16:creationId xmlns:a16="http://schemas.microsoft.com/office/drawing/2014/main" id="{1457CFDB-D207-4551-8FE8-621161CA173F}"/>
              </a:ext>
            </a:extLst>
          </p:cNvPr>
          <p:cNvSpPr txBox="1"/>
          <p:nvPr/>
        </p:nvSpPr>
        <p:spPr>
          <a:xfrm>
            <a:off x="-9112" y="6260612"/>
            <a:ext cx="3578416" cy="523220"/>
          </a:xfrm>
          <a:prstGeom prst="rect">
            <a:avLst/>
          </a:prstGeom>
          <a:noFill/>
        </p:spPr>
        <p:txBody>
          <a:bodyPr wrap="none" rtlCol="0">
            <a:spAutoFit/>
          </a:bodyPr>
          <a:lstStyle/>
          <a:p>
            <a:r>
              <a:rPr lang="en-US" sz="2800" dirty="0"/>
              <a:t>M</a:t>
            </a:r>
            <a:r>
              <a:rPr lang="en-US" altLang="zh-CN" sz="2800" dirty="0"/>
              <a:t>easurement Jacobian</a:t>
            </a:r>
            <a:endParaRPr lang="en-US" sz="28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C33CFE5-586B-48D1-A82B-47E90B16DF54}"/>
                  </a:ext>
                </a:extLst>
              </p:cNvPr>
              <p:cNvSpPr txBox="1"/>
              <p:nvPr/>
            </p:nvSpPr>
            <p:spPr>
              <a:xfrm>
                <a:off x="3869773" y="3653743"/>
                <a:ext cx="3046924" cy="2246769"/>
              </a:xfrm>
              <a:prstGeom prst="rect">
                <a:avLst/>
              </a:prstGeom>
              <a:noFill/>
            </p:spPr>
            <p:txBody>
              <a:bodyPr wrap="none" rtlCol="0">
                <a:spAutoFit/>
              </a:bodyPr>
              <a:lstStyle/>
              <a:p>
                <a:r>
                  <a:rPr lang="en-US" sz="2800" dirty="0"/>
                  <a:t>Matrix factorization</a:t>
                </a:r>
              </a:p>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𝑇</m:t>
                          </m:r>
                        </m:sup>
                      </m:sSup>
                      <m:r>
                        <a:rPr lang="en-US" sz="2800" b="0" i="1" smtClean="0">
                          <a:latin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i="1">
                              <a:latin typeface="Cambria Math" panose="02040503050406030204" pitchFamily="18" charset="0"/>
                            </a:rPr>
                            <m:t>𝑇</m:t>
                          </m:r>
                        </m:sup>
                      </m:sSup>
                      <m:r>
                        <a:rPr lang="en-US" sz="2800" b="0" i="1" smtClean="0">
                          <a:latin typeface="Cambria Math" panose="02040503050406030204" pitchFamily="18" charset="0"/>
                        </a:rPr>
                        <m:t>𝑅</m:t>
                      </m:r>
                    </m:oMath>
                  </m:oMathPara>
                </a14:m>
                <a:endParaRPr lang="en-US" sz="2800" dirty="0"/>
              </a:p>
              <a:p>
                <a:r>
                  <a:rPr lang="en-US" sz="2800" dirty="0"/>
                  <a:t>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i="1">
                            <a:latin typeface="Cambria Math" panose="02040503050406030204" pitchFamily="18" charset="0"/>
                          </a:rPr>
                          <m:t>𝑇</m:t>
                        </m:r>
                      </m:sup>
                    </m:sSup>
                    <m:r>
                      <a:rPr lang="en-US" sz="2800" b="0" i="1" smtClean="0">
                        <a:latin typeface="Cambria Math" panose="02040503050406030204" pitchFamily="18" charset="0"/>
                      </a:rPr>
                      <m:t>𝑅</m:t>
                    </m:r>
                    <m:r>
                      <a:rPr lang="en-US" sz="2800" b="0" i="1" smtClean="0">
                        <a:latin typeface="Cambria Math" panose="02040503050406030204" pitchFamily="18" charset="0"/>
                        <a:ea typeface="Cambria Math" panose="02040503050406030204" pitchFamily="18" charset="0"/>
                      </a:rPr>
                      <m:t>𝜃</m:t>
                    </m:r>
                  </m:oMath>
                </a14:m>
                <a:r>
                  <a:rPr lang="en-US" sz="2800" dirty="0"/>
                  <a: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𝑇</m:t>
                        </m:r>
                      </m:sup>
                    </m:sSup>
                    <m:r>
                      <a:rPr lang="en-US" sz="2800" b="0" i="1" smtClean="0">
                        <a:latin typeface="Cambria Math" panose="02040503050406030204" pitchFamily="18" charset="0"/>
                      </a:rPr>
                      <m:t>𝑏</m:t>
                    </m:r>
                  </m:oMath>
                </a14:m>
                <a:endParaRPr lang="en-US" altLang="zh-CN" sz="2800" dirty="0"/>
              </a:p>
              <a:p>
                <a:r>
                  <a:rPr lang="en-US" altLang="zh-CN" sz="2800" dirty="0"/>
                  <a:t>first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𝑇</m:t>
                        </m:r>
                      </m:sup>
                    </m:sSup>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𝐴</m:t>
                        </m:r>
                      </m:e>
                      <m:sup>
                        <m:r>
                          <a:rPr lang="en-US" sz="2800" i="1">
                            <a:latin typeface="Cambria Math" panose="02040503050406030204" pitchFamily="18" charset="0"/>
                          </a:rPr>
                          <m:t>𝑇</m:t>
                        </m:r>
                      </m:sup>
                    </m:sSup>
                    <m:r>
                      <a:rPr lang="en-US" sz="2800" i="1">
                        <a:latin typeface="Cambria Math" panose="02040503050406030204" pitchFamily="18" charset="0"/>
                      </a:rPr>
                      <m:t>𝑏</m:t>
                    </m:r>
                  </m:oMath>
                </a14:m>
                <a:endParaRPr lang="en-US" sz="2800" i="1" dirty="0">
                  <a:latin typeface="Cambria Math" panose="02040503050406030204" pitchFamily="18" charset="0"/>
                </a:endParaRPr>
              </a:p>
              <a:p>
                <a:r>
                  <a:rPr lang="en-US" sz="2800" dirty="0"/>
                  <a:t>second </a:t>
                </a:r>
                <a14:m>
                  <m:oMath xmlns:m="http://schemas.openxmlformats.org/officeDocument/2006/math">
                    <m:r>
                      <a:rPr lang="en-US" sz="2800" b="0" i="1" smtClean="0">
                        <a:latin typeface="Cambria Math" panose="02040503050406030204" pitchFamily="18" charset="0"/>
                      </a:rPr>
                      <m:t>𝑅</m:t>
                    </m:r>
                    <m:r>
                      <a:rPr lang="en-US" sz="2800" i="1">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𝑦</m:t>
                    </m:r>
                  </m:oMath>
                </a14:m>
                <a:endParaRPr lang="en-US" sz="2800" dirty="0"/>
              </a:p>
            </p:txBody>
          </p:sp>
        </mc:Choice>
        <mc:Fallback xmlns="">
          <p:sp>
            <p:nvSpPr>
              <p:cNvPr id="11" name="文本框 10">
                <a:extLst>
                  <a:ext uri="{FF2B5EF4-FFF2-40B4-BE49-F238E27FC236}">
                    <a16:creationId xmlns:a16="http://schemas.microsoft.com/office/drawing/2014/main" id="{EC33CFE5-586B-48D1-A82B-47E90B16DF54}"/>
                  </a:ext>
                </a:extLst>
              </p:cNvPr>
              <p:cNvSpPr txBox="1">
                <a:spLocks noRot="1" noChangeAspect="1" noMove="1" noResize="1" noEditPoints="1" noAdjustHandles="1" noChangeArrowheads="1" noChangeShapeType="1" noTextEdit="1"/>
              </p:cNvSpPr>
              <p:nvPr/>
            </p:nvSpPr>
            <p:spPr>
              <a:xfrm>
                <a:off x="3869773" y="3653743"/>
                <a:ext cx="3046924" cy="2246769"/>
              </a:xfrm>
              <a:prstGeom prst="rect">
                <a:avLst/>
              </a:prstGeom>
              <a:blipFill>
                <a:blip r:embed="rId7"/>
                <a:stretch>
                  <a:fillRect l="-4200" t="-2439" r="-2600" b="-6775"/>
                </a:stretch>
              </a:blipFill>
            </p:spPr>
            <p:txBody>
              <a:bodyPr/>
              <a:lstStyle/>
              <a:p>
                <a:r>
                  <a:rPr lang="en-US">
                    <a:noFill/>
                  </a:rPr>
                  <a:t> </a:t>
                </a:r>
              </a:p>
            </p:txBody>
          </p:sp>
        </mc:Fallback>
      </mc:AlternateContent>
      <p:pic>
        <p:nvPicPr>
          <p:cNvPr id="12" name="图片 11">
            <a:extLst>
              <a:ext uri="{FF2B5EF4-FFF2-40B4-BE49-F238E27FC236}">
                <a16:creationId xmlns:a16="http://schemas.microsoft.com/office/drawing/2014/main" id="{4208EFB9-B22B-4F94-9364-2000E895CBEE}"/>
              </a:ext>
            </a:extLst>
          </p:cNvPr>
          <p:cNvPicPr>
            <a:picLocks noChangeAspect="1"/>
          </p:cNvPicPr>
          <p:nvPr/>
        </p:nvPicPr>
        <p:blipFill>
          <a:blip r:embed="rId8"/>
          <a:stretch>
            <a:fillRect/>
          </a:stretch>
        </p:blipFill>
        <p:spPr>
          <a:xfrm>
            <a:off x="8288898" y="3863305"/>
            <a:ext cx="2510949" cy="2351804"/>
          </a:xfrm>
          <a:prstGeom prst="rect">
            <a:avLst/>
          </a:prstGeom>
        </p:spPr>
      </p:pic>
      <p:sp>
        <p:nvSpPr>
          <p:cNvPr id="13" name="文本框 12">
            <a:extLst>
              <a:ext uri="{FF2B5EF4-FFF2-40B4-BE49-F238E27FC236}">
                <a16:creationId xmlns:a16="http://schemas.microsoft.com/office/drawing/2014/main" id="{F7DC1A18-C93A-48AF-B541-B0D043DC9D68}"/>
              </a:ext>
            </a:extLst>
          </p:cNvPr>
          <p:cNvSpPr txBox="1"/>
          <p:nvPr/>
        </p:nvSpPr>
        <p:spPr>
          <a:xfrm>
            <a:off x="8021294" y="6083093"/>
            <a:ext cx="3019353" cy="523220"/>
          </a:xfrm>
          <a:prstGeom prst="rect">
            <a:avLst/>
          </a:prstGeom>
          <a:noFill/>
        </p:spPr>
        <p:txBody>
          <a:bodyPr wrap="none" rtlCol="0">
            <a:spAutoFit/>
          </a:bodyPr>
          <a:lstStyle/>
          <a:p>
            <a:r>
              <a:rPr lang="en-US" sz="2800" dirty="0"/>
              <a:t>Square root Matrix </a:t>
            </a:r>
          </a:p>
        </p:txBody>
      </p:sp>
      <p:sp>
        <p:nvSpPr>
          <p:cNvPr id="14" name="文本框 13">
            <a:extLst>
              <a:ext uri="{FF2B5EF4-FFF2-40B4-BE49-F238E27FC236}">
                <a16:creationId xmlns:a16="http://schemas.microsoft.com/office/drawing/2014/main" id="{DE5AA47D-1827-49B6-A5AA-BF82846BA329}"/>
              </a:ext>
            </a:extLst>
          </p:cNvPr>
          <p:cNvSpPr txBox="1"/>
          <p:nvPr/>
        </p:nvSpPr>
        <p:spPr>
          <a:xfrm>
            <a:off x="2803517" y="2893064"/>
            <a:ext cx="4413650" cy="523220"/>
          </a:xfrm>
          <a:prstGeom prst="rect">
            <a:avLst/>
          </a:prstGeom>
          <a:noFill/>
        </p:spPr>
        <p:txBody>
          <a:bodyPr wrap="square" rtlCol="0">
            <a:spAutoFit/>
          </a:bodyPr>
          <a:lstStyle/>
          <a:p>
            <a:pPr marL="342900" indent="-342900">
              <a:buFont typeface="Arial" panose="020B0604020202020204" pitchFamily="34" charset="0"/>
              <a:buChar char="•"/>
            </a:pPr>
            <a:r>
              <a:rPr lang="en-US" sz="2800" b="1" dirty="0"/>
              <a:t>Cholesky decomposition</a:t>
            </a:r>
          </a:p>
        </p:txBody>
      </p:sp>
    </p:spTree>
    <p:extLst>
      <p:ext uri="{BB962C8B-B14F-4D97-AF65-F5344CB8AC3E}">
        <p14:creationId xmlns:p14="http://schemas.microsoft.com/office/powerpoint/2010/main" val="7033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3"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FE4E5-524F-47E9-939B-456DE1D22A06}"/>
              </a:ext>
            </a:extLst>
          </p:cNvPr>
          <p:cNvSpPr>
            <a:spLocks noGrp="1"/>
          </p:cNvSpPr>
          <p:nvPr>
            <p:ph type="title"/>
          </p:nvPr>
        </p:nvSpPr>
        <p:spPr>
          <a:xfrm>
            <a:off x="65157" y="-36663"/>
            <a:ext cx="10515600" cy="1325563"/>
          </a:xfrm>
        </p:spPr>
        <p:txBody>
          <a:bodyPr/>
          <a:lstStyle/>
          <a:p>
            <a:r>
              <a:rPr lang="en-US" dirty="0"/>
              <a:t>Links between methods: Cholesky and QR</a:t>
            </a:r>
          </a:p>
        </p:txBody>
      </p:sp>
      <p:pic>
        <p:nvPicPr>
          <p:cNvPr id="5" name="图片 4">
            <a:extLst>
              <a:ext uri="{FF2B5EF4-FFF2-40B4-BE49-F238E27FC236}">
                <a16:creationId xmlns:a16="http://schemas.microsoft.com/office/drawing/2014/main" id="{3059BA5E-BCC4-44C4-BBAA-77E0549C3ACD}"/>
              </a:ext>
            </a:extLst>
          </p:cNvPr>
          <p:cNvPicPr>
            <a:picLocks noChangeAspect="1"/>
          </p:cNvPicPr>
          <p:nvPr/>
        </p:nvPicPr>
        <p:blipFill>
          <a:blip r:embed="rId3"/>
          <a:stretch>
            <a:fillRect/>
          </a:stretch>
        </p:blipFill>
        <p:spPr>
          <a:xfrm>
            <a:off x="704384" y="1500284"/>
            <a:ext cx="9006007" cy="619163"/>
          </a:xfrm>
          <a:prstGeom prst="rect">
            <a:avLst/>
          </a:prstGeom>
        </p:spPr>
      </p:pic>
      <p:pic>
        <p:nvPicPr>
          <p:cNvPr id="6" name="图片 5">
            <a:extLst>
              <a:ext uri="{FF2B5EF4-FFF2-40B4-BE49-F238E27FC236}">
                <a16:creationId xmlns:a16="http://schemas.microsoft.com/office/drawing/2014/main" id="{FE07C085-07FF-40F3-A0BB-7F95E336CD5D}"/>
              </a:ext>
            </a:extLst>
          </p:cNvPr>
          <p:cNvPicPr>
            <a:picLocks noChangeAspect="1"/>
          </p:cNvPicPr>
          <p:nvPr/>
        </p:nvPicPr>
        <p:blipFill>
          <a:blip r:embed="rId4"/>
          <a:stretch>
            <a:fillRect/>
          </a:stretch>
        </p:blipFill>
        <p:spPr>
          <a:xfrm>
            <a:off x="4501542" y="2035480"/>
            <a:ext cx="2509886" cy="1173453"/>
          </a:xfrm>
          <a:prstGeom prst="rect">
            <a:avLst/>
          </a:prstGeom>
        </p:spPr>
      </p:pic>
      <p:pic>
        <p:nvPicPr>
          <p:cNvPr id="7" name="图片 6">
            <a:extLst>
              <a:ext uri="{FF2B5EF4-FFF2-40B4-BE49-F238E27FC236}">
                <a16:creationId xmlns:a16="http://schemas.microsoft.com/office/drawing/2014/main" id="{40685D90-A191-434E-BEEE-C0B5D70DCD5A}"/>
              </a:ext>
            </a:extLst>
          </p:cNvPr>
          <p:cNvPicPr>
            <a:picLocks noChangeAspect="1"/>
          </p:cNvPicPr>
          <p:nvPr/>
        </p:nvPicPr>
        <p:blipFill>
          <a:blip r:embed="rId5"/>
          <a:stretch>
            <a:fillRect/>
          </a:stretch>
        </p:blipFill>
        <p:spPr>
          <a:xfrm>
            <a:off x="569957" y="3190039"/>
            <a:ext cx="6633117" cy="1408577"/>
          </a:xfrm>
          <a:prstGeom prst="rect">
            <a:avLst/>
          </a:prstGeom>
        </p:spPr>
      </p:pic>
      <p:pic>
        <p:nvPicPr>
          <p:cNvPr id="8" name="图片 7">
            <a:extLst>
              <a:ext uri="{FF2B5EF4-FFF2-40B4-BE49-F238E27FC236}">
                <a16:creationId xmlns:a16="http://schemas.microsoft.com/office/drawing/2014/main" id="{0E5C27C6-2CD1-4E87-B72D-9DD1B5755D8E}"/>
              </a:ext>
            </a:extLst>
          </p:cNvPr>
          <p:cNvPicPr>
            <a:picLocks noChangeAspect="1"/>
          </p:cNvPicPr>
          <p:nvPr/>
        </p:nvPicPr>
        <p:blipFill>
          <a:blip r:embed="rId6"/>
          <a:stretch>
            <a:fillRect/>
          </a:stretch>
        </p:blipFill>
        <p:spPr>
          <a:xfrm>
            <a:off x="569957" y="4913157"/>
            <a:ext cx="10373056" cy="1325563"/>
          </a:xfrm>
          <a:prstGeom prst="rect">
            <a:avLst/>
          </a:prstGeom>
        </p:spPr>
      </p:pic>
      <p:sp>
        <p:nvSpPr>
          <p:cNvPr id="9" name="文本框 8">
            <a:extLst>
              <a:ext uri="{FF2B5EF4-FFF2-40B4-BE49-F238E27FC236}">
                <a16:creationId xmlns:a16="http://schemas.microsoft.com/office/drawing/2014/main" id="{4DC0BAD5-1474-4C37-BF14-A0B55D5CB458}"/>
              </a:ext>
            </a:extLst>
          </p:cNvPr>
          <p:cNvSpPr txBox="1"/>
          <p:nvPr/>
        </p:nvSpPr>
        <p:spPr>
          <a:xfrm>
            <a:off x="558138" y="2307729"/>
            <a:ext cx="3868560" cy="523220"/>
          </a:xfrm>
          <a:prstGeom prst="rect">
            <a:avLst/>
          </a:prstGeom>
          <a:noFill/>
        </p:spPr>
        <p:txBody>
          <a:bodyPr wrap="none" rtlCol="0">
            <a:spAutoFit/>
          </a:bodyPr>
          <a:lstStyle/>
          <a:p>
            <a:r>
              <a:rPr lang="en-US" sz="2800" dirty="0">
                <a:solidFill>
                  <a:srgbClr val="FF0000"/>
                </a:solidFill>
              </a:rPr>
              <a:t>M</a:t>
            </a:r>
            <a:r>
              <a:rPr lang="en-US" altLang="zh-CN" sz="2800" dirty="0">
                <a:solidFill>
                  <a:srgbClr val="FF0000"/>
                </a:solidFill>
              </a:rPr>
              <a:t>easurement Jacobian </a:t>
            </a:r>
            <a:r>
              <a:rPr lang="en-US" altLang="zh-CN" sz="2800" b="1" dirty="0">
                <a:solidFill>
                  <a:srgbClr val="FF0000"/>
                </a:solidFill>
              </a:rPr>
              <a:t>A</a:t>
            </a:r>
            <a:endParaRPr lang="en-US" sz="2800" b="1" dirty="0">
              <a:solidFill>
                <a:srgbClr val="FF0000"/>
              </a:solidFill>
            </a:endParaRPr>
          </a:p>
        </p:txBody>
      </p:sp>
      <p:sp>
        <p:nvSpPr>
          <p:cNvPr id="10" name="文本框 9">
            <a:extLst>
              <a:ext uri="{FF2B5EF4-FFF2-40B4-BE49-F238E27FC236}">
                <a16:creationId xmlns:a16="http://schemas.microsoft.com/office/drawing/2014/main" id="{C6E55D19-9948-402D-85F3-F2147F3EF806}"/>
              </a:ext>
            </a:extLst>
          </p:cNvPr>
          <p:cNvSpPr txBox="1"/>
          <p:nvPr/>
        </p:nvSpPr>
        <p:spPr>
          <a:xfrm>
            <a:off x="8149012" y="1955843"/>
            <a:ext cx="2659574" cy="523220"/>
          </a:xfrm>
          <a:prstGeom prst="rect">
            <a:avLst/>
          </a:prstGeom>
          <a:noFill/>
        </p:spPr>
        <p:txBody>
          <a:bodyPr wrap="none" rtlCol="0">
            <a:spAutoFit/>
          </a:bodyPr>
          <a:lstStyle/>
          <a:p>
            <a:r>
              <a:rPr lang="en-US" sz="2800" dirty="0">
                <a:solidFill>
                  <a:srgbClr val="FF0000"/>
                </a:solidFill>
              </a:rPr>
              <a:t>Hessian Matrix </a:t>
            </a:r>
            <a:r>
              <a:rPr lang="en-US" sz="2800" b="1" dirty="0">
                <a:solidFill>
                  <a:srgbClr val="FF0000"/>
                </a:solidFill>
              </a:rPr>
              <a:t>H</a:t>
            </a:r>
          </a:p>
        </p:txBody>
      </p:sp>
      <p:sp>
        <p:nvSpPr>
          <p:cNvPr id="11" name="文本框 10">
            <a:extLst>
              <a:ext uri="{FF2B5EF4-FFF2-40B4-BE49-F238E27FC236}">
                <a16:creationId xmlns:a16="http://schemas.microsoft.com/office/drawing/2014/main" id="{B8BE9173-A071-4107-A2D6-39E23F956F86}"/>
              </a:ext>
            </a:extLst>
          </p:cNvPr>
          <p:cNvSpPr txBox="1"/>
          <p:nvPr/>
        </p:nvSpPr>
        <p:spPr>
          <a:xfrm>
            <a:off x="6968102" y="3371108"/>
            <a:ext cx="3479414" cy="523220"/>
          </a:xfrm>
          <a:prstGeom prst="rect">
            <a:avLst/>
          </a:prstGeom>
          <a:noFill/>
        </p:spPr>
        <p:txBody>
          <a:bodyPr wrap="none" rtlCol="0">
            <a:spAutoFit/>
          </a:bodyPr>
          <a:lstStyle/>
          <a:p>
            <a:r>
              <a:rPr lang="en-US" sz="2800" dirty="0">
                <a:solidFill>
                  <a:srgbClr val="FF0000"/>
                </a:solidFill>
              </a:rPr>
              <a:t>Squared Root Matrix </a:t>
            </a:r>
            <a:r>
              <a:rPr lang="en-US" sz="2800" b="1" dirty="0">
                <a:solidFill>
                  <a:srgbClr val="FF0000"/>
                </a:solidFill>
              </a:rPr>
              <a:t>R</a:t>
            </a:r>
          </a:p>
        </p:txBody>
      </p:sp>
    </p:spTree>
    <p:extLst>
      <p:ext uri="{BB962C8B-B14F-4D97-AF65-F5344CB8AC3E}">
        <p14:creationId xmlns:p14="http://schemas.microsoft.com/office/powerpoint/2010/main" val="354788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4982-2758-4AE8-95D6-C3ADF70E7E1D}"/>
              </a:ext>
            </a:extLst>
          </p:cNvPr>
          <p:cNvSpPr>
            <a:spLocks noGrp="1"/>
          </p:cNvSpPr>
          <p:nvPr>
            <p:ph type="title"/>
          </p:nvPr>
        </p:nvSpPr>
        <p:spPr>
          <a:xfrm>
            <a:off x="598736" y="98714"/>
            <a:ext cx="10515600" cy="1325563"/>
          </a:xfrm>
        </p:spPr>
        <p:txBody>
          <a:bodyPr/>
          <a:lstStyle/>
          <a:p>
            <a:r>
              <a:rPr lang="en-US" dirty="0"/>
              <a:t>Gradient Descendent</a:t>
            </a:r>
          </a:p>
        </p:txBody>
      </p:sp>
      <p:sp>
        <p:nvSpPr>
          <p:cNvPr id="7" name="任意多边形: 形状 6">
            <a:extLst>
              <a:ext uri="{FF2B5EF4-FFF2-40B4-BE49-F238E27FC236}">
                <a16:creationId xmlns:a16="http://schemas.microsoft.com/office/drawing/2014/main" id="{07884454-908C-4ECF-8286-49EC889C8CFF}"/>
              </a:ext>
            </a:extLst>
          </p:cNvPr>
          <p:cNvSpPr/>
          <p:nvPr/>
        </p:nvSpPr>
        <p:spPr>
          <a:xfrm>
            <a:off x="2501392" y="2194560"/>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接箭头连接符 7">
            <a:extLst>
              <a:ext uri="{FF2B5EF4-FFF2-40B4-BE49-F238E27FC236}">
                <a16:creationId xmlns:a16="http://schemas.microsoft.com/office/drawing/2014/main" id="{B1943AFE-24E0-4E4B-862D-8A137F11483B}"/>
              </a:ext>
            </a:extLst>
          </p:cNvPr>
          <p:cNvCxnSpPr>
            <a:cxnSpLocks/>
          </p:cNvCxnSpPr>
          <p:nvPr/>
        </p:nvCxnSpPr>
        <p:spPr>
          <a:xfrm>
            <a:off x="1054588" y="5950684"/>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8991C41-2034-4BC9-9086-F8CC4A080F37}"/>
              </a:ext>
            </a:extLst>
          </p:cNvPr>
          <p:cNvCxnSpPr>
            <a:cxnSpLocks/>
          </p:cNvCxnSpPr>
          <p:nvPr/>
        </p:nvCxnSpPr>
        <p:spPr>
          <a:xfrm flipV="1">
            <a:off x="1054588" y="2505638"/>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E226128-6A54-4672-85A3-B6AB9CD641A5}"/>
                  </a:ext>
                </a:extLst>
              </p:cNvPr>
              <p:cNvSpPr txBox="1"/>
              <p:nvPr/>
            </p:nvSpPr>
            <p:spPr>
              <a:xfrm>
                <a:off x="352942" y="1496683"/>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10" name="文本框 9">
                <a:extLst>
                  <a:ext uri="{FF2B5EF4-FFF2-40B4-BE49-F238E27FC236}">
                    <a16:creationId xmlns:a16="http://schemas.microsoft.com/office/drawing/2014/main" id="{7E226128-6A54-4672-85A3-B6AB9CD641A5}"/>
                  </a:ext>
                </a:extLst>
              </p:cNvPr>
              <p:cNvSpPr txBox="1">
                <a:spLocks noRot="1" noChangeAspect="1" noMove="1" noResize="1" noEditPoints="1" noAdjustHandles="1" noChangeArrowheads="1" noChangeShapeType="1" noTextEdit="1"/>
              </p:cNvSpPr>
              <p:nvPr/>
            </p:nvSpPr>
            <p:spPr>
              <a:xfrm>
                <a:off x="352942" y="1496683"/>
                <a:ext cx="1403290" cy="461665"/>
              </a:xfrm>
              <a:prstGeom prst="rect">
                <a:avLst/>
              </a:prstGeom>
              <a:blipFill>
                <a:blip r:embed="rId3"/>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7A70B20-D177-4701-B29D-9BE2C2A09BF3}"/>
                  </a:ext>
                </a:extLst>
              </p:cNvPr>
              <p:cNvSpPr/>
              <p:nvPr/>
            </p:nvSpPr>
            <p:spPr>
              <a:xfrm>
                <a:off x="701350" y="2085941"/>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14" name="矩形 13">
                <a:extLst>
                  <a:ext uri="{FF2B5EF4-FFF2-40B4-BE49-F238E27FC236}">
                    <a16:creationId xmlns:a16="http://schemas.microsoft.com/office/drawing/2014/main" id="{A7A70B20-D177-4701-B29D-9BE2C2A09BF3}"/>
                  </a:ext>
                </a:extLst>
              </p:cNvPr>
              <p:cNvSpPr>
                <a:spLocks noRot="1" noChangeAspect="1" noMove="1" noResize="1" noEditPoints="1" noAdjustHandles="1" noChangeArrowheads="1" noChangeShapeType="1" noTextEdit="1"/>
              </p:cNvSpPr>
              <p:nvPr/>
            </p:nvSpPr>
            <p:spPr>
              <a:xfrm>
                <a:off x="701350" y="2085941"/>
                <a:ext cx="706475" cy="369332"/>
              </a:xfrm>
              <a:prstGeom prst="rect">
                <a:avLst/>
              </a:prstGeom>
              <a:blipFill>
                <a:blip r:embed="rId4"/>
                <a:stretch>
                  <a:fillRect b="-3279"/>
                </a:stretch>
              </a:blipFill>
            </p:spPr>
            <p:txBody>
              <a:bodyPr/>
              <a:lstStyle/>
              <a:p>
                <a:r>
                  <a:rPr lang="en-US">
                    <a:noFill/>
                  </a:rPr>
                  <a:t> </a:t>
                </a:r>
              </a:p>
            </p:txBody>
          </p:sp>
        </mc:Fallback>
      </mc:AlternateContent>
      <p:cxnSp>
        <p:nvCxnSpPr>
          <p:cNvPr id="15" name="直接连接符 14">
            <a:extLst>
              <a:ext uri="{FF2B5EF4-FFF2-40B4-BE49-F238E27FC236}">
                <a16:creationId xmlns:a16="http://schemas.microsoft.com/office/drawing/2014/main" id="{057D3D5D-1C2D-49D8-901E-72A9D31DCE9D}"/>
              </a:ext>
            </a:extLst>
          </p:cNvPr>
          <p:cNvCxnSpPr>
            <a:cxnSpLocks/>
            <a:stCxn id="7" idx="2"/>
          </p:cNvCxnSpPr>
          <p:nvPr/>
        </p:nvCxnSpPr>
        <p:spPr>
          <a:xfrm>
            <a:off x="2630659" y="2644726"/>
            <a:ext cx="0" cy="3378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850AA1F-E3BF-47D3-BA22-A1734A16AB52}"/>
              </a:ext>
            </a:extLst>
          </p:cNvPr>
          <p:cNvCxnSpPr>
            <a:cxnSpLocks/>
          </p:cNvCxnSpPr>
          <p:nvPr/>
        </p:nvCxnSpPr>
        <p:spPr>
          <a:xfrm>
            <a:off x="2489981" y="2377441"/>
            <a:ext cx="351693" cy="78779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D8696B9-D41D-4A27-8FF9-EB1BEFC343E0}"/>
                  </a:ext>
                </a:extLst>
              </p:cNvPr>
              <p:cNvSpPr txBox="1"/>
              <p:nvPr/>
            </p:nvSpPr>
            <p:spPr>
              <a:xfrm>
                <a:off x="2166976" y="5974316"/>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8" name="文本框 17">
                <a:extLst>
                  <a:ext uri="{FF2B5EF4-FFF2-40B4-BE49-F238E27FC236}">
                    <a16:creationId xmlns:a16="http://schemas.microsoft.com/office/drawing/2014/main" id="{4D8696B9-D41D-4A27-8FF9-EB1BEFC343E0}"/>
                  </a:ext>
                </a:extLst>
              </p:cNvPr>
              <p:cNvSpPr txBox="1">
                <a:spLocks noRot="1" noChangeAspect="1" noMove="1" noResize="1" noEditPoints="1" noAdjustHandles="1" noChangeArrowheads="1" noChangeShapeType="1" noTextEdit="1"/>
              </p:cNvSpPr>
              <p:nvPr/>
            </p:nvSpPr>
            <p:spPr>
              <a:xfrm>
                <a:off x="2166976" y="5974316"/>
                <a:ext cx="927365" cy="470000"/>
              </a:xfrm>
              <a:prstGeom prst="rect">
                <a:avLst/>
              </a:prstGeom>
              <a:blipFill>
                <a:blip r:embed="rId5"/>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62144D0-7BBD-4120-822C-AE9E257C7858}"/>
                  </a:ext>
                </a:extLst>
              </p:cNvPr>
              <p:cNvSpPr txBox="1"/>
              <p:nvPr/>
            </p:nvSpPr>
            <p:spPr>
              <a:xfrm>
                <a:off x="8174432" y="5714903"/>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19" name="文本框 18">
                <a:extLst>
                  <a:ext uri="{FF2B5EF4-FFF2-40B4-BE49-F238E27FC236}">
                    <a16:creationId xmlns:a16="http://schemas.microsoft.com/office/drawing/2014/main" id="{E62144D0-7BBD-4120-822C-AE9E257C7858}"/>
                  </a:ext>
                </a:extLst>
              </p:cNvPr>
              <p:cNvSpPr txBox="1">
                <a:spLocks noRot="1" noChangeAspect="1" noMove="1" noResize="1" noEditPoints="1" noAdjustHandles="1" noChangeArrowheads="1" noChangeShapeType="1" noTextEdit="1"/>
              </p:cNvSpPr>
              <p:nvPr/>
            </p:nvSpPr>
            <p:spPr>
              <a:xfrm>
                <a:off x="8174432" y="5714903"/>
                <a:ext cx="927365" cy="4932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56D0774-A20A-4582-A28A-701DAE95721D}"/>
                  </a:ext>
                </a:extLst>
              </p:cNvPr>
              <p:cNvSpPr txBox="1"/>
              <p:nvPr/>
            </p:nvSpPr>
            <p:spPr>
              <a:xfrm>
                <a:off x="3116166" y="5974316"/>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33" name="文本框 32">
                <a:extLst>
                  <a:ext uri="{FF2B5EF4-FFF2-40B4-BE49-F238E27FC236}">
                    <a16:creationId xmlns:a16="http://schemas.microsoft.com/office/drawing/2014/main" id="{A56D0774-A20A-4582-A28A-701DAE95721D}"/>
                  </a:ext>
                </a:extLst>
              </p:cNvPr>
              <p:cNvSpPr txBox="1">
                <a:spLocks noRot="1" noChangeAspect="1" noMove="1" noResize="1" noEditPoints="1" noAdjustHandles="1" noChangeArrowheads="1" noChangeShapeType="1" noTextEdit="1"/>
              </p:cNvSpPr>
              <p:nvPr/>
            </p:nvSpPr>
            <p:spPr>
              <a:xfrm>
                <a:off x="3116166" y="5974316"/>
                <a:ext cx="927365" cy="470000"/>
              </a:xfrm>
              <a:prstGeom prst="rect">
                <a:avLst/>
              </a:prstGeom>
              <a:blipFill>
                <a:blip r:embed="rId7"/>
                <a:stretch>
                  <a:fillRect b="-10390"/>
                </a:stretch>
              </a:blipFill>
            </p:spPr>
            <p:txBody>
              <a:bodyPr/>
              <a:lstStyle/>
              <a:p>
                <a:r>
                  <a:rPr lang="en-US">
                    <a:noFill/>
                  </a:rPr>
                  <a:t> </a:t>
                </a:r>
              </a:p>
            </p:txBody>
          </p:sp>
        </mc:Fallback>
      </mc:AlternateContent>
      <p:cxnSp>
        <p:nvCxnSpPr>
          <p:cNvPr id="34" name="直接连接符 33">
            <a:extLst>
              <a:ext uri="{FF2B5EF4-FFF2-40B4-BE49-F238E27FC236}">
                <a16:creationId xmlns:a16="http://schemas.microsoft.com/office/drawing/2014/main" id="{A6852EC5-BBE2-42A8-A618-C7EFABEDDF05}"/>
              </a:ext>
            </a:extLst>
          </p:cNvPr>
          <p:cNvCxnSpPr>
            <a:cxnSpLocks/>
          </p:cNvCxnSpPr>
          <p:nvPr/>
        </p:nvCxnSpPr>
        <p:spPr>
          <a:xfrm>
            <a:off x="3711465" y="3972367"/>
            <a:ext cx="0" cy="1988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276FC52-FB2C-44FE-97A3-A4D3B02216BD}"/>
              </a:ext>
            </a:extLst>
          </p:cNvPr>
          <p:cNvCxnSpPr>
            <a:cxnSpLocks/>
            <a:stCxn id="7" idx="4"/>
          </p:cNvCxnSpPr>
          <p:nvPr/>
        </p:nvCxnSpPr>
        <p:spPr>
          <a:xfrm>
            <a:off x="3404382" y="3784209"/>
            <a:ext cx="519402" cy="293905"/>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0456222-9C8D-4673-9D27-49AC6A4ABCB6}"/>
              </a:ext>
            </a:extLst>
          </p:cNvPr>
          <p:cNvCxnSpPr>
            <a:cxnSpLocks/>
          </p:cNvCxnSpPr>
          <p:nvPr/>
        </p:nvCxnSpPr>
        <p:spPr>
          <a:xfrm>
            <a:off x="2736167" y="5827446"/>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5DBBF8E-380C-4628-8960-A0D6CD7FFBC0}"/>
                  </a:ext>
                </a:extLst>
              </p:cNvPr>
              <p:cNvSpPr txBox="1"/>
              <p:nvPr/>
            </p:nvSpPr>
            <p:spPr>
              <a:xfrm>
                <a:off x="3771644" y="5958353"/>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45" name="文本框 44">
                <a:extLst>
                  <a:ext uri="{FF2B5EF4-FFF2-40B4-BE49-F238E27FC236}">
                    <a16:creationId xmlns:a16="http://schemas.microsoft.com/office/drawing/2014/main" id="{55DBBF8E-380C-4628-8960-A0D6CD7FFBC0}"/>
                  </a:ext>
                </a:extLst>
              </p:cNvPr>
              <p:cNvSpPr txBox="1">
                <a:spLocks noRot="1" noChangeAspect="1" noMove="1" noResize="1" noEditPoints="1" noAdjustHandles="1" noChangeArrowheads="1" noChangeShapeType="1" noTextEdit="1"/>
              </p:cNvSpPr>
              <p:nvPr/>
            </p:nvSpPr>
            <p:spPr>
              <a:xfrm>
                <a:off x="3771644" y="5958353"/>
                <a:ext cx="927365" cy="470000"/>
              </a:xfrm>
              <a:prstGeom prst="rect">
                <a:avLst/>
              </a:prstGeom>
              <a:blipFill>
                <a:blip r:embed="rId8"/>
                <a:stretch>
                  <a:fillRect b="-8974"/>
                </a:stretch>
              </a:blipFill>
            </p:spPr>
            <p:txBody>
              <a:bodyPr/>
              <a:lstStyle/>
              <a:p>
                <a:r>
                  <a:rPr lang="en-US">
                    <a:noFill/>
                  </a:rPr>
                  <a:t> </a:t>
                </a:r>
              </a:p>
            </p:txBody>
          </p:sp>
        </mc:Fallback>
      </mc:AlternateContent>
      <p:cxnSp>
        <p:nvCxnSpPr>
          <p:cNvPr id="47" name="直接连接符 46">
            <a:extLst>
              <a:ext uri="{FF2B5EF4-FFF2-40B4-BE49-F238E27FC236}">
                <a16:creationId xmlns:a16="http://schemas.microsoft.com/office/drawing/2014/main" id="{93C14AD6-1650-4BE3-9782-9570707AE3CA}"/>
              </a:ext>
            </a:extLst>
          </p:cNvPr>
          <p:cNvCxnSpPr>
            <a:cxnSpLocks/>
          </p:cNvCxnSpPr>
          <p:nvPr/>
        </p:nvCxnSpPr>
        <p:spPr>
          <a:xfrm>
            <a:off x="4276027" y="4164036"/>
            <a:ext cx="0" cy="1856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5489C2B-A69C-4B09-9135-929A82B6BDFA}"/>
              </a:ext>
            </a:extLst>
          </p:cNvPr>
          <p:cNvCxnSpPr>
            <a:cxnSpLocks/>
          </p:cNvCxnSpPr>
          <p:nvPr/>
        </p:nvCxnSpPr>
        <p:spPr>
          <a:xfrm>
            <a:off x="3820420" y="5827446"/>
            <a:ext cx="38631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CC1B6CC-9592-46D0-8E74-94C600F6901A}"/>
              </a:ext>
            </a:extLst>
          </p:cNvPr>
          <p:cNvCxnSpPr>
            <a:cxnSpLocks/>
            <a:endCxn id="7" idx="6"/>
          </p:cNvCxnSpPr>
          <p:nvPr/>
        </p:nvCxnSpPr>
        <p:spPr>
          <a:xfrm>
            <a:off x="3980604" y="4142402"/>
            <a:ext cx="647667" cy="10604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3AAAD30-CA14-4B95-A576-9CF01CC0AE09}"/>
              </a:ext>
            </a:extLst>
          </p:cNvPr>
          <p:cNvCxnSpPr>
            <a:cxnSpLocks/>
          </p:cNvCxnSpPr>
          <p:nvPr/>
        </p:nvCxnSpPr>
        <p:spPr>
          <a:xfrm>
            <a:off x="4628271" y="4248443"/>
            <a:ext cx="0" cy="17022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418559A-6ED9-477A-B3E3-18639A375B05}"/>
                  </a:ext>
                </a:extLst>
              </p:cNvPr>
              <p:cNvSpPr txBox="1"/>
              <p:nvPr/>
            </p:nvSpPr>
            <p:spPr>
              <a:xfrm>
                <a:off x="4391754" y="5987758"/>
                <a:ext cx="702172"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64" name="文本框 63">
                <a:extLst>
                  <a:ext uri="{FF2B5EF4-FFF2-40B4-BE49-F238E27FC236}">
                    <a16:creationId xmlns:a16="http://schemas.microsoft.com/office/drawing/2014/main" id="{9418559A-6ED9-477A-B3E3-18639A375B05}"/>
                  </a:ext>
                </a:extLst>
              </p:cNvPr>
              <p:cNvSpPr txBox="1">
                <a:spLocks noRot="1" noChangeAspect="1" noMove="1" noResize="1" noEditPoints="1" noAdjustHandles="1" noChangeArrowheads="1" noChangeShapeType="1" noTextEdit="1"/>
              </p:cNvSpPr>
              <p:nvPr/>
            </p:nvSpPr>
            <p:spPr>
              <a:xfrm>
                <a:off x="4391754" y="5987758"/>
                <a:ext cx="702172" cy="470000"/>
              </a:xfrm>
              <a:prstGeom prst="rect">
                <a:avLst/>
              </a:prstGeom>
              <a:blipFill>
                <a:blip r:embed="rId9"/>
                <a:stretch>
                  <a:fillRect b="-10390"/>
                </a:stretch>
              </a:blipFill>
            </p:spPr>
            <p:txBody>
              <a:bodyPr/>
              <a:lstStyle/>
              <a:p>
                <a:r>
                  <a:rPr lang="en-US">
                    <a:noFill/>
                  </a:rPr>
                  <a:t> </a:t>
                </a:r>
              </a:p>
            </p:txBody>
          </p:sp>
        </mc:Fallback>
      </mc:AlternateContent>
      <p:cxnSp>
        <p:nvCxnSpPr>
          <p:cNvPr id="65" name="直接箭头连接符 64">
            <a:extLst>
              <a:ext uri="{FF2B5EF4-FFF2-40B4-BE49-F238E27FC236}">
                <a16:creationId xmlns:a16="http://schemas.microsoft.com/office/drawing/2014/main" id="{04EA5F81-A218-44DF-8CAB-61FD671D68E0}"/>
              </a:ext>
            </a:extLst>
          </p:cNvPr>
          <p:cNvCxnSpPr>
            <a:cxnSpLocks/>
          </p:cNvCxnSpPr>
          <p:nvPr/>
        </p:nvCxnSpPr>
        <p:spPr>
          <a:xfrm>
            <a:off x="4324470" y="5827446"/>
            <a:ext cx="30380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5D37DC4-549A-4F51-9EAD-201C4AA827A2}"/>
              </a:ext>
            </a:extLst>
          </p:cNvPr>
          <p:cNvCxnSpPr>
            <a:cxnSpLocks/>
          </p:cNvCxnSpPr>
          <p:nvPr/>
        </p:nvCxnSpPr>
        <p:spPr>
          <a:xfrm>
            <a:off x="5709138" y="5413767"/>
            <a:ext cx="0" cy="536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CF6E0A9-AD6C-40CF-859E-F75DB18A24C6}"/>
              </a:ext>
            </a:extLst>
          </p:cNvPr>
          <p:cNvCxnSpPr>
            <a:cxnSpLocks/>
          </p:cNvCxnSpPr>
          <p:nvPr/>
        </p:nvCxnSpPr>
        <p:spPr>
          <a:xfrm>
            <a:off x="4872110" y="5814455"/>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B612BDD-D470-45B3-A8CA-69F68CADC2AE}"/>
              </a:ext>
            </a:extLst>
          </p:cNvPr>
          <p:cNvCxnSpPr>
            <a:cxnSpLocks/>
          </p:cNvCxnSpPr>
          <p:nvPr/>
        </p:nvCxnSpPr>
        <p:spPr>
          <a:xfrm>
            <a:off x="4304437" y="3796273"/>
            <a:ext cx="619257" cy="787536"/>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C7508C8-5B92-48AC-AF10-D9D355A601CB}"/>
              </a:ext>
            </a:extLst>
          </p:cNvPr>
          <p:cNvCxnSpPr>
            <a:cxnSpLocks/>
          </p:cNvCxnSpPr>
          <p:nvPr/>
        </p:nvCxnSpPr>
        <p:spPr>
          <a:xfrm>
            <a:off x="5528603" y="5186099"/>
            <a:ext cx="397382" cy="37086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DEF8D14-4614-459C-A114-A2935FCD5B0B}"/>
              </a:ext>
            </a:extLst>
          </p:cNvPr>
          <p:cNvCxnSpPr>
            <a:cxnSpLocks/>
          </p:cNvCxnSpPr>
          <p:nvPr/>
        </p:nvCxnSpPr>
        <p:spPr>
          <a:xfrm>
            <a:off x="5925985" y="5827446"/>
            <a:ext cx="58735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EDE08E10-DA30-43DF-A34B-B85F5D6BE9C9}"/>
                  </a:ext>
                </a:extLst>
              </p:cNvPr>
              <p:cNvSpPr txBox="1"/>
              <p:nvPr/>
            </p:nvSpPr>
            <p:spPr>
              <a:xfrm>
                <a:off x="5383462" y="5987758"/>
                <a:ext cx="702172"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80" name="文本框 79">
                <a:extLst>
                  <a:ext uri="{FF2B5EF4-FFF2-40B4-BE49-F238E27FC236}">
                    <a16:creationId xmlns:a16="http://schemas.microsoft.com/office/drawing/2014/main" id="{EDE08E10-DA30-43DF-A34B-B85F5D6BE9C9}"/>
                  </a:ext>
                </a:extLst>
              </p:cNvPr>
              <p:cNvSpPr txBox="1">
                <a:spLocks noRot="1" noChangeAspect="1" noMove="1" noResize="1" noEditPoints="1" noAdjustHandles="1" noChangeArrowheads="1" noChangeShapeType="1" noTextEdit="1"/>
              </p:cNvSpPr>
              <p:nvPr/>
            </p:nvSpPr>
            <p:spPr>
              <a:xfrm>
                <a:off x="5383462" y="5987758"/>
                <a:ext cx="702172" cy="468975"/>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A015BC4-1E98-4EBF-BE14-AC1BC80E59BB}"/>
                  </a:ext>
                </a:extLst>
              </p:cNvPr>
              <p:cNvSpPr txBox="1"/>
              <p:nvPr/>
            </p:nvSpPr>
            <p:spPr>
              <a:xfrm>
                <a:off x="6442196" y="5973692"/>
                <a:ext cx="702172" cy="4932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𝟓</m:t>
                          </m:r>
                        </m:sup>
                      </m:sSup>
                    </m:oMath>
                  </m:oMathPara>
                </a14:m>
                <a:endParaRPr lang="en-US" sz="2400" b="1" dirty="0"/>
              </a:p>
            </p:txBody>
          </p:sp>
        </mc:Choice>
        <mc:Fallback xmlns="">
          <p:sp>
            <p:nvSpPr>
              <p:cNvPr id="81" name="文本框 80">
                <a:extLst>
                  <a:ext uri="{FF2B5EF4-FFF2-40B4-BE49-F238E27FC236}">
                    <a16:creationId xmlns:a16="http://schemas.microsoft.com/office/drawing/2014/main" id="{AA015BC4-1E98-4EBF-BE14-AC1BC80E59BB}"/>
                  </a:ext>
                </a:extLst>
              </p:cNvPr>
              <p:cNvSpPr txBox="1">
                <a:spLocks noRot="1" noChangeAspect="1" noMove="1" noResize="1" noEditPoints="1" noAdjustHandles="1" noChangeArrowheads="1" noChangeShapeType="1" noTextEdit="1"/>
              </p:cNvSpPr>
              <p:nvPr/>
            </p:nvSpPr>
            <p:spPr>
              <a:xfrm>
                <a:off x="6442196" y="5973692"/>
                <a:ext cx="702172" cy="493277"/>
              </a:xfrm>
              <a:prstGeom prst="rect">
                <a:avLst/>
              </a:prstGeom>
              <a:blipFill>
                <a:blip r:embed="rId11"/>
                <a:stretch>
                  <a:fillRect b="-3704"/>
                </a:stretch>
              </a:blipFill>
            </p:spPr>
            <p:txBody>
              <a:bodyPr/>
              <a:lstStyle/>
              <a:p>
                <a:r>
                  <a:rPr lang="en-US">
                    <a:noFill/>
                  </a:rPr>
                  <a:t> </a:t>
                </a:r>
              </a:p>
            </p:txBody>
          </p:sp>
        </mc:Fallback>
      </mc:AlternateContent>
      <p:cxnSp>
        <p:nvCxnSpPr>
          <p:cNvPr id="82" name="直接连接符 81">
            <a:extLst>
              <a:ext uri="{FF2B5EF4-FFF2-40B4-BE49-F238E27FC236}">
                <a16:creationId xmlns:a16="http://schemas.microsoft.com/office/drawing/2014/main" id="{03A1D903-07E5-44B2-A6EB-72444B89433E}"/>
              </a:ext>
            </a:extLst>
          </p:cNvPr>
          <p:cNvCxnSpPr>
            <a:cxnSpLocks/>
          </p:cNvCxnSpPr>
          <p:nvPr/>
        </p:nvCxnSpPr>
        <p:spPr>
          <a:xfrm>
            <a:off x="6641659" y="4698609"/>
            <a:ext cx="0" cy="1252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10FCCA1-5D6E-4A88-8D1D-A84695A04929}"/>
              </a:ext>
            </a:extLst>
          </p:cNvPr>
          <p:cNvCxnSpPr>
            <a:cxnSpLocks/>
          </p:cNvCxnSpPr>
          <p:nvPr/>
        </p:nvCxnSpPr>
        <p:spPr>
          <a:xfrm flipH="1">
            <a:off x="6513342" y="4333800"/>
            <a:ext cx="279941" cy="633026"/>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890CF468-1773-4354-8C7E-A9B35F925C16}"/>
              </a:ext>
            </a:extLst>
          </p:cNvPr>
          <p:cNvCxnSpPr>
            <a:cxnSpLocks/>
          </p:cNvCxnSpPr>
          <p:nvPr/>
        </p:nvCxnSpPr>
        <p:spPr>
          <a:xfrm flipH="1">
            <a:off x="5941635" y="4698609"/>
            <a:ext cx="56767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916362D-7427-4EC2-BD0B-3D5948C1F5DB}"/>
              </a:ext>
            </a:extLst>
          </p:cNvPr>
          <p:cNvCxnSpPr>
            <a:cxnSpLocks/>
          </p:cNvCxnSpPr>
          <p:nvPr/>
        </p:nvCxnSpPr>
        <p:spPr>
          <a:xfrm>
            <a:off x="5941635" y="5682225"/>
            <a:ext cx="0" cy="2761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8513AD4-FE64-43C7-857F-ABEC8DCCD8B4}"/>
                  </a:ext>
                </a:extLst>
              </p:cNvPr>
              <p:cNvSpPr txBox="1"/>
              <p:nvPr/>
            </p:nvSpPr>
            <p:spPr>
              <a:xfrm>
                <a:off x="5683074" y="5987757"/>
                <a:ext cx="702172"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𝟔</m:t>
                          </m:r>
                        </m:sup>
                      </m:sSup>
                    </m:oMath>
                  </m:oMathPara>
                </a14:m>
                <a:endParaRPr lang="en-US" sz="2400" b="1" dirty="0"/>
              </a:p>
            </p:txBody>
          </p:sp>
        </mc:Choice>
        <mc:Fallback xmlns="">
          <p:sp>
            <p:nvSpPr>
              <p:cNvPr id="94" name="文本框 93">
                <a:extLst>
                  <a:ext uri="{FF2B5EF4-FFF2-40B4-BE49-F238E27FC236}">
                    <a16:creationId xmlns:a16="http://schemas.microsoft.com/office/drawing/2014/main" id="{98513AD4-FE64-43C7-857F-ABEC8DCCD8B4}"/>
                  </a:ext>
                </a:extLst>
              </p:cNvPr>
              <p:cNvSpPr txBox="1">
                <a:spLocks noRot="1" noChangeAspect="1" noMove="1" noResize="1" noEditPoints="1" noAdjustHandles="1" noChangeArrowheads="1" noChangeShapeType="1" noTextEdit="1"/>
              </p:cNvSpPr>
              <p:nvPr/>
            </p:nvSpPr>
            <p:spPr>
              <a:xfrm>
                <a:off x="5683074" y="5987757"/>
                <a:ext cx="702172" cy="470000"/>
              </a:xfrm>
              <a:prstGeom prst="rect">
                <a:avLst/>
              </a:prstGeom>
              <a:blipFill>
                <a:blip r:embed="rId12"/>
                <a:stretch>
                  <a:fillRect b="-10390"/>
                </a:stretch>
              </a:blipFill>
            </p:spPr>
            <p:txBody>
              <a:bodyPr/>
              <a:lstStyle/>
              <a:p>
                <a:r>
                  <a:rPr lang="en-US">
                    <a:noFill/>
                  </a:rPr>
                  <a:t> </a:t>
                </a:r>
              </a:p>
            </p:txBody>
          </p:sp>
        </mc:Fallback>
      </mc:AlternateContent>
      <p:cxnSp>
        <p:nvCxnSpPr>
          <p:cNvPr id="95" name="直接箭头连接符 94">
            <a:extLst>
              <a:ext uri="{FF2B5EF4-FFF2-40B4-BE49-F238E27FC236}">
                <a16:creationId xmlns:a16="http://schemas.microsoft.com/office/drawing/2014/main" id="{90C54C13-A850-419E-9453-3705854C39DA}"/>
              </a:ext>
            </a:extLst>
          </p:cNvPr>
          <p:cNvCxnSpPr>
            <a:cxnSpLocks/>
          </p:cNvCxnSpPr>
          <p:nvPr/>
        </p:nvCxnSpPr>
        <p:spPr>
          <a:xfrm flipV="1">
            <a:off x="5979536" y="5177406"/>
            <a:ext cx="259762" cy="703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83A9B1B-4895-4A3B-9061-40D31C351BFE}"/>
              </a:ext>
            </a:extLst>
          </p:cNvPr>
          <p:cNvCxnSpPr>
            <a:cxnSpLocks/>
            <a:stCxn id="7" idx="9"/>
          </p:cNvCxnSpPr>
          <p:nvPr/>
        </p:nvCxnSpPr>
        <p:spPr>
          <a:xfrm>
            <a:off x="6274191" y="5655212"/>
            <a:ext cx="9844" cy="3031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1763B4C6-2219-490E-A3B2-06FFA7067760}"/>
                  </a:ext>
                </a:extLst>
              </p:cNvPr>
              <p:cNvSpPr txBox="1"/>
              <p:nvPr/>
            </p:nvSpPr>
            <p:spPr>
              <a:xfrm>
                <a:off x="5949917" y="6017161"/>
                <a:ext cx="702172" cy="46820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𝟕</m:t>
                          </m:r>
                        </m:sup>
                      </m:sSup>
                    </m:oMath>
                  </m:oMathPara>
                </a14:m>
                <a:endParaRPr lang="en-US" sz="2400" b="1" dirty="0"/>
              </a:p>
            </p:txBody>
          </p:sp>
        </mc:Choice>
        <mc:Fallback xmlns="">
          <p:sp>
            <p:nvSpPr>
              <p:cNvPr id="105" name="文本框 104">
                <a:extLst>
                  <a:ext uri="{FF2B5EF4-FFF2-40B4-BE49-F238E27FC236}">
                    <a16:creationId xmlns:a16="http://schemas.microsoft.com/office/drawing/2014/main" id="{1763B4C6-2219-490E-A3B2-06FFA7067760}"/>
                  </a:ext>
                </a:extLst>
              </p:cNvPr>
              <p:cNvSpPr txBox="1">
                <a:spLocks noRot="1" noChangeAspect="1" noMove="1" noResize="1" noEditPoints="1" noAdjustHandles="1" noChangeArrowheads="1" noChangeShapeType="1" noTextEdit="1"/>
              </p:cNvSpPr>
              <p:nvPr/>
            </p:nvSpPr>
            <p:spPr>
              <a:xfrm>
                <a:off x="5949917" y="6017161"/>
                <a:ext cx="702172" cy="468205"/>
              </a:xfrm>
              <a:prstGeom prst="rect">
                <a:avLst/>
              </a:prstGeom>
              <a:blipFill>
                <a:blip r:embed="rId13"/>
                <a:stretch>
                  <a:fillRect b="-9091"/>
                </a:stretch>
              </a:blipFill>
            </p:spPr>
            <p:txBody>
              <a:bodyPr/>
              <a:lstStyle/>
              <a:p>
                <a:r>
                  <a:rPr lang="en-US">
                    <a:noFill/>
                  </a:rPr>
                  <a:t> </a:t>
                </a:r>
              </a:p>
            </p:txBody>
          </p:sp>
        </mc:Fallback>
      </mc:AlternateContent>
      <p:cxnSp>
        <p:nvCxnSpPr>
          <p:cNvPr id="106" name="直接连接符 105">
            <a:extLst>
              <a:ext uri="{FF2B5EF4-FFF2-40B4-BE49-F238E27FC236}">
                <a16:creationId xmlns:a16="http://schemas.microsoft.com/office/drawing/2014/main" id="{26472717-C443-44AF-9A2C-B4641C6E18D7}"/>
              </a:ext>
            </a:extLst>
          </p:cNvPr>
          <p:cNvCxnSpPr>
            <a:cxnSpLocks/>
          </p:cNvCxnSpPr>
          <p:nvPr/>
        </p:nvCxnSpPr>
        <p:spPr>
          <a:xfrm>
            <a:off x="5856536" y="5577639"/>
            <a:ext cx="218538" cy="201939"/>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AD1EC2F-98D9-4118-A801-DCDDC839EF55}"/>
                  </a:ext>
                </a:extLst>
              </p:cNvPr>
              <p:cNvSpPr/>
              <p:nvPr/>
            </p:nvSpPr>
            <p:spPr>
              <a:xfrm>
                <a:off x="6443617" y="186433"/>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39" name="矩形 38">
                <a:extLst>
                  <a:ext uri="{FF2B5EF4-FFF2-40B4-BE49-F238E27FC236}">
                    <a16:creationId xmlns:a16="http://schemas.microsoft.com/office/drawing/2014/main" id="{CAD1EC2F-98D9-4118-A801-DCDDC839EF55}"/>
                  </a:ext>
                </a:extLst>
              </p:cNvPr>
              <p:cNvSpPr>
                <a:spLocks noRot="1" noChangeAspect="1" noMove="1" noResize="1" noEditPoints="1" noAdjustHandles="1" noChangeArrowheads="1" noChangeShapeType="1" noTextEdit="1"/>
              </p:cNvSpPr>
              <p:nvPr/>
            </p:nvSpPr>
            <p:spPr>
              <a:xfrm>
                <a:off x="6443617" y="186433"/>
                <a:ext cx="7429475" cy="493277"/>
              </a:xfrm>
              <a:prstGeom prst="rect">
                <a:avLst/>
              </a:prstGeom>
              <a:blipFill>
                <a:blip r:embed="rId14"/>
                <a:stretch>
                  <a:fillRect b="-12346"/>
                </a:stretch>
              </a:blipFill>
            </p:spPr>
            <p:txBody>
              <a:bodyPr/>
              <a:lstStyle/>
              <a:p>
                <a:r>
                  <a:rPr lang="en-US">
                    <a:noFill/>
                  </a:rPr>
                  <a:t> </a:t>
                </a:r>
              </a:p>
            </p:txBody>
          </p:sp>
        </mc:Fallback>
      </mc:AlternateContent>
      <p:cxnSp>
        <p:nvCxnSpPr>
          <p:cNvPr id="40" name="直接箭头连接符 39">
            <a:extLst>
              <a:ext uri="{FF2B5EF4-FFF2-40B4-BE49-F238E27FC236}">
                <a16:creationId xmlns:a16="http://schemas.microsoft.com/office/drawing/2014/main" id="{29A310A8-AB2C-4B60-ABA2-F678470149A0}"/>
              </a:ext>
            </a:extLst>
          </p:cNvPr>
          <p:cNvCxnSpPr>
            <a:cxnSpLocks/>
          </p:cNvCxnSpPr>
          <p:nvPr/>
        </p:nvCxnSpPr>
        <p:spPr>
          <a:xfrm flipH="1" flipV="1">
            <a:off x="10455962" y="609957"/>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C04606D-1B74-4A85-962D-A48A5AB5528F}"/>
              </a:ext>
            </a:extLst>
          </p:cNvPr>
          <p:cNvSpPr txBox="1"/>
          <p:nvPr/>
        </p:nvSpPr>
        <p:spPr>
          <a:xfrm>
            <a:off x="9836983" y="1157395"/>
            <a:ext cx="2096083" cy="461665"/>
          </a:xfrm>
          <a:prstGeom prst="rect">
            <a:avLst/>
          </a:prstGeom>
          <a:noFill/>
        </p:spPr>
        <p:txBody>
          <a:bodyPr wrap="square" rtlCol="0">
            <a:spAutoFit/>
          </a:bodyPr>
          <a:lstStyle/>
          <a:p>
            <a:r>
              <a:rPr lang="en-US" sz="2400" b="1" i="1" dirty="0">
                <a:solidFill>
                  <a:srgbClr val="FF0000"/>
                </a:solidFill>
              </a:rPr>
              <a:t>Learning rate</a:t>
            </a:r>
          </a:p>
        </p:txBody>
      </p:sp>
    </p:spTree>
    <p:extLst>
      <p:ext uri="{BB962C8B-B14F-4D97-AF65-F5344CB8AC3E}">
        <p14:creationId xmlns:p14="http://schemas.microsoft.com/office/powerpoint/2010/main" val="1975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par>
                                <p:cTn id="75" presetID="10"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500"/>
                                        <p:tgtEl>
                                          <p:spTgt spid="94"/>
                                        </p:tgtEl>
                                      </p:cBhvr>
                                    </p:animEffect>
                                  </p:childTnLst>
                                </p:cTn>
                              </p:par>
                              <p:par>
                                <p:cTn id="81" presetID="10"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500"/>
                                        <p:tgtEl>
                                          <p:spTgt spid="9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500"/>
                                        <p:tgtEl>
                                          <p:spTgt spid="9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nodeType="with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5" grpId="0" animBg="1"/>
      <p:bldP spid="64" grpId="0" animBg="1"/>
      <p:bldP spid="80" grpId="0" animBg="1"/>
      <p:bldP spid="81" grpId="0" animBg="1"/>
      <p:bldP spid="94" grpId="0" animBg="1"/>
      <p:bldP spid="10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4982-2758-4AE8-95D6-C3ADF70E7E1D}"/>
              </a:ext>
            </a:extLst>
          </p:cNvPr>
          <p:cNvSpPr>
            <a:spLocks noGrp="1"/>
          </p:cNvSpPr>
          <p:nvPr>
            <p:ph type="title"/>
          </p:nvPr>
        </p:nvSpPr>
        <p:spPr>
          <a:xfrm>
            <a:off x="599050" y="0"/>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Learning rate </a:t>
            </a:r>
          </a:p>
        </p:txBody>
      </p:sp>
      <p:pic>
        <p:nvPicPr>
          <p:cNvPr id="108" name="图片 107" descr="地图上有字&#10;&#10;描述已自动生成">
            <a:extLst>
              <a:ext uri="{FF2B5EF4-FFF2-40B4-BE49-F238E27FC236}">
                <a16:creationId xmlns:a16="http://schemas.microsoft.com/office/drawing/2014/main" id="{B9BE1B8A-E72F-4516-9B5B-C4A11FAF42C7}"/>
              </a:ext>
            </a:extLst>
          </p:cNvPr>
          <p:cNvPicPr>
            <a:picLocks noChangeAspect="1"/>
          </p:cNvPicPr>
          <p:nvPr/>
        </p:nvPicPr>
        <p:blipFill>
          <a:blip r:embed="rId3"/>
          <a:stretch>
            <a:fillRect/>
          </a:stretch>
        </p:blipFill>
        <p:spPr>
          <a:xfrm>
            <a:off x="1169506" y="1480308"/>
            <a:ext cx="9374688" cy="4851401"/>
          </a:xfrm>
          <a:prstGeom prst="rect">
            <a:avLst/>
          </a:prstGeom>
        </p:spPr>
      </p:pic>
      <p:sp>
        <p:nvSpPr>
          <p:cNvPr id="109" name="文本框 108">
            <a:extLst>
              <a:ext uri="{FF2B5EF4-FFF2-40B4-BE49-F238E27FC236}">
                <a16:creationId xmlns:a16="http://schemas.microsoft.com/office/drawing/2014/main" id="{ED549E92-0910-44B5-8292-68DFF7A4210C}"/>
              </a:ext>
            </a:extLst>
          </p:cNvPr>
          <p:cNvSpPr txBox="1"/>
          <p:nvPr/>
        </p:nvSpPr>
        <p:spPr>
          <a:xfrm>
            <a:off x="5500468" y="5767754"/>
            <a:ext cx="4473526" cy="718700"/>
          </a:xfrm>
          <a:prstGeom prst="rect">
            <a:avLst/>
          </a:prstGeom>
          <a:solidFill>
            <a:schemeClr val="bg1"/>
          </a:solidFill>
        </p:spPr>
        <p:txBody>
          <a:bodyPr wrap="square" rtlCol="0">
            <a:spAutoFit/>
          </a:bodyPr>
          <a:lstStyle/>
          <a:p>
            <a:endParaRPr lang="en-US" dirty="0"/>
          </a:p>
        </p:txBody>
      </p:sp>
      <p:sp>
        <p:nvSpPr>
          <p:cNvPr id="110" name="文本框 109">
            <a:extLst>
              <a:ext uri="{FF2B5EF4-FFF2-40B4-BE49-F238E27FC236}">
                <a16:creationId xmlns:a16="http://schemas.microsoft.com/office/drawing/2014/main" id="{9B070817-529A-4333-8800-60C269A4E7E9}"/>
              </a:ext>
            </a:extLst>
          </p:cNvPr>
          <p:cNvSpPr txBox="1"/>
          <p:nvPr/>
        </p:nvSpPr>
        <p:spPr>
          <a:xfrm>
            <a:off x="1028829" y="5977766"/>
            <a:ext cx="9156180" cy="707886"/>
          </a:xfrm>
          <a:prstGeom prst="rect">
            <a:avLst/>
          </a:prstGeom>
          <a:noFill/>
        </p:spPr>
        <p:txBody>
          <a:bodyPr wrap="square" rtlCol="0">
            <a:spAutoFit/>
          </a:bodyPr>
          <a:lstStyle/>
          <a:p>
            <a:r>
              <a:rPr lang="en-US" sz="2000" b="1" i="1" dirty="0">
                <a:solidFill>
                  <a:srgbClr val="C00000"/>
                </a:solidFill>
              </a:rPr>
              <a:t>Gradient Descendent cannot find a proper solution if learning rate is too large, </a:t>
            </a:r>
          </a:p>
          <a:p>
            <a:r>
              <a:rPr lang="en-US" sz="2000" b="1" i="1" dirty="0">
                <a:solidFill>
                  <a:srgbClr val="C00000"/>
                </a:solidFill>
              </a:rPr>
              <a:t>or converges so slow if learning rate is too small</a:t>
            </a:r>
          </a:p>
        </p:txBody>
      </p:sp>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319C57D7-6F64-473E-8E0E-AA7B66335AEA}"/>
                  </a:ext>
                </a:extLst>
              </p:cNvPr>
              <p:cNvSpPr/>
              <p:nvPr/>
            </p:nvSpPr>
            <p:spPr>
              <a:xfrm>
                <a:off x="6259256" y="292944"/>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112" name="矩形 111">
                <a:extLst>
                  <a:ext uri="{FF2B5EF4-FFF2-40B4-BE49-F238E27FC236}">
                    <a16:creationId xmlns:a16="http://schemas.microsoft.com/office/drawing/2014/main" id="{319C57D7-6F64-473E-8E0E-AA7B66335AEA}"/>
                  </a:ext>
                </a:extLst>
              </p:cNvPr>
              <p:cNvSpPr>
                <a:spLocks noRot="1" noChangeAspect="1" noMove="1" noResize="1" noEditPoints="1" noAdjustHandles="1" noChangeArrowheads="1" noChangeShapeType="1" noTextEdit="1"/>
              </p:cNvSpPr>
              <p:nvPr/>
            </p:nvSpPr>
            <p:spPr>
              <a:xfrm>
                <a:off x="6259256" y="292944"/>
                <a:ext cx="7429475" cy="493277"/>
              </a:xfrm>
              <a:prstGeom prst="rect">
                <a:avLst/>
              </a:prstGeom>
              <a:blipFill>
                <a:blip r:embed="rId4"/>
                <a:stretch>
                  <a:fillRect b="-12346"/>
                </a:stretch>
              </a:blipFill>
            </p:spPr>
            <p:txBody>
              <a:bodyPr/>
              <a:lstStyle/>
              <a:p>
                <a:r>
                  <a:rPr lang="en-US">
                    <a:noFill/>
                  </a:rPr>
                  <a:t> </a:t>
                </a:r>
              </a:p>
            </p:txBody>
          </p:sp>
        </mc:Fallback>
      </mc:AlternateContent>
      <p:cxnSp>
        <p:nvCxnSpPr>
          <p:cNvPr id="114" name="直接箭头连接符 113">
            <a:extLst>
              <a:ext uri="{FF2B5EF4-FFF2-40B4-BE49-F238E27FC236}">
                <a16:creationId xmlns:a16="http://schemas.microsoft.com/office/drawing/2014/main" id="{7FC4E7DA-1590-4C38-83CF-BBA3F4170AC1}"/>
              </a:ext>
            </a:extLst>
          </p:cNvPr>
          <p:cNvCxnSpPr>
            <a:cxnSpLocks/>
          </p:cNvCxnSpPr>
          <p:nvPr/>
        </p:nvCxnSpPr>
        <p:spPr>
          <a:xfrm flipH="1" flipV="1">
            <a:off x="10271601" y="716468"/>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DA704656-AE53-48CB-90AF-9AAFEF97B43A}"/>
              </a:ext>
            </a:extLst>
          </p:cNvPr>
          <p:cNvSpPr txBox="1"/>
          <p:nvPr/>
        </p:nvSpPr>
        <p:spPr>
          <a:xfrm>
            <a:off x="9652622" y="1263906"/>
            <a:ext cx="2096083" cy="461665"/>
          </a:xfrm>
          <a:prstGeom prst="rect">
            <a:avLst/>
          </a:prstGeom>
          <a:noFill/>
        </p:spPr>
        <p:txBody>
          <a:bodyPr wrap="square" rtlCol="0">
            <a:spAutoFit/>
          </a:bodyPr>
          <a:lstStyle/>
          <a:p>
            <a:r>
              <a:rPr lang="en-US" sz="2400" b="1" i="1" dirty="0">
                <a:solidFill>
                  <a:srgbClr val="FF0000"/>
                </a:solidFill>
              </a:rPr>
              <a:t>Learning rate</a:t>
            </a:r>
          </a:p>
        </p:txBody>
      </p:sp>
    </p:spTree>
    <p:extLst>
      <p:ext uri="{BB962C8B-B14F-4D97-AF65-F5344CB8AC3E}">
        <p14:creationId xmlns:p14="http://schemas.microsoft.com/office/powerpoint/2010/main" val="3716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7C224-85E6-440E-B8B6-231EC3FB2D0A}"/>
              </a:ext>
            </a:extLst>
          </p:cNvPr>
          <p:cNvSpPr>
            <a:spLocks noGrp="1"/>
          </p:cNvSpPr>
          <p:nvPr>
            <p:ph type="title"/>
          </p:nvPr>
        </p:nvSpPr>
        <p:spPr/>
        <p:txBody>
          <a:bodyPr/>
          <a:lstStyle/>
          <a:p>
            <a:r>
              <a:rPr lang="en-US" dirty="0"/>
              <a:t>G</a:t>
            </a:r>
            <a:r>
              <a:rPr lang="en-US" altLang="zh-CN" dirty="0"/>
              <a:t>auss Newton</a:t>
            </a:r>
            <a:endParaRPr lang="en-US" dirty="0"/>
          </a:p>
        </p:txBody>
      </p:sp>
      <p:sp>
        <p:nvSpPr>
          <p:cNvPr id="30" name="任意多边形: 形状 29">
            <a:extLst>
              <a:ext uri="{FF2B5EF4-FFF2-40B4-BE49-F238E27FC236}">
                <a16:creationId xmlns:a16="http://schemas.microsoft.com/office/drawing/2014/main" id="{E358ED7B-DE7B-49BB-A84A-952FB22D8FA5}"/>
              </a:ext>
            </a:extLst>
          </p:cNvPr>
          <p:cNvSpPr/>
          <p:nvPr/>
        </p:nvSpPr>
        <p:spPr>
          <a:xfrm>
            <a:off x="3176641" y="2202069"/>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直接箭头连接符 30">
            <a:extLst>
              <a:ext uri="{FF2B5EF4-FFF2-40B4-BE49-F238E27FC236}">
                <a16:creationId xmlns:a16="http://schemas.microsoft.com/office/drawing/2014/main" id="{823330E5-6B9E-45E6-B41A-3C7BC49487D5}"/>
              </a:ext>
            </a:extLst>
          </p:cNvPr>
          <p:cNvCxnSpPr>
            <a:cxnSpLocks/>
          </p:cNvCxnSpPr>
          <p:nvPr/>
        </p:nvCxnSpPr>
        <p:spPr>
          <a:xfrm>
            <a:off x="1729837" y="5958193"/>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FE34ADB-3E99-4251-9CFF-358DDE3878F4}"/>
              </a:ext>
            </a:extLst>
          </p:cNvPr>
          <p:cNvCxnSpPr>
            <a:cxnSpLocks/>
          </p:cNvCxnSpPr>
          <p:nvPr/>
        </p:nvCxnSpPr>
        <p:spPr>
          <a:xfrm flipV="1">
            <a:off x="1729837" y="2513147"/>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A264091-9DA8-47B2-8504-60C4A8221641}"/>
                  </a:ext>
                </a:extLst>
              </p:cNvPr>
              <p:cNvSpPr txBox="1"/>
              <p:nvPr/>
            </p:nvSpPr>
            <p:spPr>
              <a:xfrm>
                <a:off x="1028191" y="150419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33" name="文本框 32">
                <a:extLst>
                  <a:ext uri="{FF2B5EF4-FFF2-40B4-BE49-F238E27FC236}">
                    <a16:creationId xmlns:a16="http://schemas.microsoft.com/office/drawing/2014/main" id="{7A264091-9DA8-47B2-8504-60C4A8221641}"/>
                  </a:ext>
                </a:extLst>
              </p:cNvPr>
              <p:cNvSpPr txBox="1">
                <a:spLocks noRot="1" noChangeAspect="1" noMove="1" noResize="1" noEditPoints="1" noAdjustHandles="1" noChangeArrowheads="1" noChangeShapeType="1" noTextEdit="1"/>
              </p:cNvSpPr>
              <p:nvPr/>
            </p:nvSpPr>
            <p:spPr>
              <a:xfrm>
                <a:off x="1028191" y="150419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F3F4234-89CF-4497-87C5-182B41BFDBD8}"/>
                  </a:ext>
                </a:extLst>
              </p:cNvPr>
              <p:cNvSpPr/>
              <p:nvPr/>
            </p:nvSpPr>
            <p:spPr>
              <a:xfrm>
                <a:off x="1376599" y="2093450"/>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34" name="矩形 33">
                <a:extLst>
                  <a:ext uri="{FF2B5EF4-FFF2-40B4-BE49-F238E27FC236}">
                    <a16:creationId xmlns:a16="http://schemas.microsoft.com/office/drawing/2014/main" id="{3F3F4234-89CF-4497-87C5-182B41BFDBD8}"/>
                  </a:ext>
                </a:extLst>
              </p:cNvPr>
              <p:cNvSpPr>
                <a:spLocks noRot="1" noChangeAspect="1" noMove="1" noResize="1" noEditPoints="1" noAdjustHandles="1" noChangeArrowheads="1" noChangeShapeType="1" noTextEdit="1"/>
              </p:cNvSpPr>
              <p:nvPr/>
            </p:nvSpPr>
            <p:spPr>
              <a:xfrm>
                <a:off x="1376599" y="2093450"/>
                <a:ext cx="706475" cy="369332"/>
              </a:xfrm>
              <a:prstGeom prst="rect">
                <a:avLst/>
              </a:prstGeom>
              <a:blipFill>
                <a:blip r:embed="rId3"/>
                <a:stretch>
                  <a:fillRect b="-3279"/>
                </a:stretch>
              </a:blipFill>
            </p:spPr>
            <p:txBody>
              <a:bodyPr/>
              <a:lstStyle/>
              <a:p>
                <a:r>
                  <a:rPr lang="en-US">
                    <a:noFill/>
                  </a:rPr>
                  <a:t> </a:t>
                </a:r>
              </a:p>
            </p:txBody>
          </p:sp>
        </mc:Fallback>
      </mc:AlternateContent>
      <p:cxnSp>
        <p:nvCxnSpPr>
          <p:cNvPr id="35" name="直接连接符 34">
            <a:extLst>
              <a:ext uri="{FF2B5EF4-FFF2-40B4-BE49-F238E27FC236}">
                <a16:creationId xmlns:a16="http://schemas.microsoft.com/office/drawing/2014/main" id="{5499B948-F335-4ADB-B368-A5342EFDC6DA}"/>
              </a:ext>
            </a:extLst>
          </p:cNvPr>
          <p:cNvCxnSpPr>
            <a:cxnSpLocks/>
            <a:stCxn id="30" idx="2"/>
          </p:cNvCxnSpPr>
          <p:nvPr/>
        </p:nvCxnSpPr>
        <p:spPr>
          <a:xfrm>
            <a:off x="3305908" y="2652235"/>
            <a:ext cx="0" cy="3378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09D326C-AB76-4C28-81BB-F332E6A06274}"/>
              </a:ext>
            </a:extLst>
          </p:cNvPr>
          <p:cNvCxnSpPr>
            <a:cxnSpLocks/>
          </p:cNvCxnSpPr>
          <p:nvPr/>
        </p:nvCxnSpPr>
        <p:spPr>
          <a:xfrm>
            <a:off x="3165230" y="2384950"/>
            <a:ext cx="351693" cy="78779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CA53F49-88E6-471D-AB7D-4CC55C67CBC6}"/>
                  </a:ext>
                </a:extLst>
              </p:cNvPr>
              <p:cNvSpPr txBox="1"/>
              <p:nvPr/>
            </p:nvSpPr>
            <p:spPr>
              <a:xfrm>
                <a:off x="284222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37" name="文本框 36">
                <a:extLst>
                  <a:ext uri="{FF2B5EF4-FFF2-40B4-BE49-F238E27FC236}">
                    <a16:creationId xmlns:a16="http://schemas.microsoft.com/office/drawing/2014/main" id="{5CA53F49-88E6-471D-AB7D-4CC55C67CBC6}"/>
                  </a:ext>
                </a:extLst>
              </p:cNvPr>
              <p:cNvSpPr txBox="1">
                <a:spLocks noRot="1" noChangeAspect="1" noMove="1" noResize="1" noEditPoints="1" noAdjustHandles="1" noChangeArrowheads="1" noChangeShapeType="1" noTextEdit="1"/>
              </p:cNvSpPr>
              <p:nvPr/>
            </p:nvSpPr>
            <p:spPr>
              <a:xfrm>
                <a:off x="2842225" y="5981825"/>
                <a:ext cx="927365" cy="470000"/>
              </a:xfrm>
              <a:prstGeom prst="rect">
                <a:avLst/>
              </a:prstGeom>
              <a:blipFill>
                <a:blip r:embed="rId4"/>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4666003-3B24-445D-84E5-44E08D806AB4}"/>
                  </a:ext>
                </a:extLst>
              </p:cNvPr>
              <p:cNvSpPr txBox="1"/>
              <p:nvPr/>
            </p:nvSpPr>
            <p:spPr>
              <a:xfrm>
                <a:off x="8849681" y="572241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38" name="文本框 37">
                <a:extLst>
                  <a:ext uri="{FF2B5EF4-FFF2-40B4-BE49-F238E27FC236}">
                    <a16:creationId xmlns:a16="http://schemas.microsoft.com/office/drawing/2014/main" id="{D4666003-3B24-445D-84E5-44E08D806AB4}"/>
                  </a:ext>
                </a:extLst>
              </p:cNvPr>
              <p:cNvSpPr txBox="1">
                <a:spLocks noRot="1" noChangeAspect="1" noMove="1" noResize="1" noEditPoints="1" noAdjustHandles="1" noChangeArrowheads="1" noChangeShapeType="1" noTextEdit="1"/>
              </p:cNvSpPr>
              <p:nvPr/>
            </p:nvSpPr>
            <p:spPr>
              <a:xfrm>
                <a:off x="8849681" y="5722412"/>
                <a:ext cx="927365" cy="4932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040A048-1698-4BE5-A7A4-207E146D6AB8}"/>
                  </a:ext>
                </a:extLst>
              </p:cNvPr>
              <p:cNvSpPr txBox="1"/>
              <p:nvPr/>
            </p:nvSpPr>
            <p:spPr>
              <a:xfrm>
                <a:off x="379141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39" name="文本框 38">
                <a:extLst>
                  <a:ext uri="{FF2B5EF4-FFF2-40B4-BE49-F238E27FC236}">
                    <a16:creationId xmlns:a16="http://schemas.microsoft.com/office/drawing/2014/main" id="{6040A048-1698-4BE5-A7A4-207E146D6AB8}"/>
                  </a:ext>
                </a:extLst>
              </p:cNvPr>
              <p:cNvSpPr txBox="1">
                <a:spLocks noRot="1" noChangeAspect="1" noMove="1" noResize="1" noEditPoints="1" noAdjustHandles="1" noChangeArrowheads="1" noChangeShapeType="1" noTextEdit="1"/>
              </p:cNvSpPr>
              <p:nvPr/>
            </p:nvSpPr>
            <p:spPr>
              <a:xfrm>
                <a:off x="3791415" y="5981825"/>
                <a:ext cx="927365" cy="470000"/>
              </a:xfrm>
              <a:prstGeom prst="rect">
                <a:avLst/>
              </a:prstGeom>
              <a:blipFill>
                <a:blip r:embed="rId6"/>
                <a:stretch>
                  <a:fillRect b="-10390"/>
                </a:stretch>
              </a:blipFill>
            </p:spPr>
            <p:txBody>
              <a:bodyPr/>
              <a:lstStyle/>
              <a:p>
                <a:r>
                  <a:rPr lang="en-US">
                    <a:noFill/>
                  </a:rPr>
                  <a:t> </a:t>
                </a:r>
              </a:p>
            </p:txBody>
          </p:sp>
        </mc:Fallback>
      </mc:AlternateContent>
      <p:cxnSp>
        <p:nvCxnSpPr>
          <p:cNvPr id="40" name="直接连接符 39">
            <a:extLst>
              <a:ext uri="{FF2B5EF4-FFF2-40B4-BE49-F238E27FC236}">
                <a16:creationId xmlns:a16="http://schemas.microsoft.com/office/drawing/2014/main" id="{005FA05B-0EEF-4893-8BDB-DF57B088407B}"/>
              </a:ext>
            </a:extLst>
          </p:cNvPr>
          <p:cNvCxnSpPr>
            <a:cxnSpLocks/>
          </p:cNvCxnSpPr>
          <p:nvPr/>
        </p:nvCxnSpPr>
        <p:spPr>
          <a:xfrm>
            <a:off x="4386714" y="3979876"/>
            <a:ext cx="0" cy="1988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216F6A-1A6D-4BBF-B38B-633E5430DB0A}"/>
              </a:ext>
            </a:extLst>
          </p:cNvPr>
          <p:cNvCxnSpPr>
            <a:cxnSpLocks/>
            <a:stCxn id="30" idx="4"/>
          </p:cNvCxnSpPr>
          <p:nvPr/>
        </p:nvCxnSpPr>
        <p:spPr>
          <a:xfrm>
            <a:off x="4079631" y="3791718"/>
            <a:ext cx="519402" cy="293905"/>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40229F0-70AC-4A93-8EB2-7BD75FA9AB91}"/>
              </a:ext>
            </a:extLst>
          </p:cNvPr>
          <p:cNvCxnSpPr>
            <a:cxnSpLocks/>
          </p:cNvCxnSpPr>
          <p:nvPr/>
        </p:nvCxnSpPr>
        <p:spPr>
          <a:xfrm>
            <a:off x="3411416" y="5834955"/>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71C27D89-0353-4EA9-A7E6-4D8B53F2703F}"/>
              </a:ext>
            </a:extLst>
          </p:cNvPr>
          <p:cNvGrpSpPr/>
          <p:nvPr/>
        </p:nvGrpSpPr>
        <p:grpSpPr>
          <a:xfrm>
            <a:off x="3196855" y="1944574"/>
            <a:ext cx="1145470" cy="1032439"/>
            <a:chOff x="7288167" y="497747"/>
            <a:chExt cx="1727022" cy="2278756"/>
          </a:xfrm>
        </p:grpSpPr>
        <p:sp>
          <p:nvSpPr>
            <p:cNvPr id="71" name="椭圆 70">
              <a:extLst>
                <a:ext uri="{FF2B5EF4-FFF2-40B4-BE49-F238E27FC236}">
                  <a16:creationId xmlns:a16="http://schemas.microsoft.com/office/drawing/2014/main" id="{06743994-BE26-4D62-993B-3C6A6B557267}"/>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本框 71">
              <a:extLst>
                <a:ext uri="{FF2B5EF4-FFF2-40B4-BE49-F238E27FC236}">
                  <a16:creationId xmlns:a16="http://schemas.microsoft.com/office/drawing/2014/main" id="{8A41D3F3-F138-404B-B25A-748F36EDFA22}"/>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65F1732B-C76F-42C5-AF46-51E9DF79FD62}"/>
                  </a:ext>
                </a:extLst>
              </p:cNvPr>
              <p:cNvSpPr txBox="1"/>
              <p:nvPr/>
            </p:nvSpPr>
            <p:spPr>
              <a:xfrm>
                <a:off x="3435176"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74" name="文本框 73">
                <a:extLst>
                  <a:ext uri="{FF2B5EF4-FFF2-40B4-BE49-F238E27FC236}">
                    <a16:creationId xmlns:a16="http://schemas.microsoft.com/office/drawing/2014/main" id="{65F1732B-C76F-42C5-AF46-51E9DF79FD62}"/>
                  </a:ext>
                </a:extLst>
              </p:cNvPr>
              <p:cNvSpPr txBox="1">
                <a:spLocks noRot="1" noChangeAspect="1" noMove="1" noResize="1" noEditPoints="1" noAdjustHandles="1" noChangeArrowheads="1" noChangeShapeType="1" noTextEdit="1"/>
              </p:cNvSpPr>
              <p:nvPr/>
            </p:nvSpPr>
            <p:spPr>
              <a:xfrm>
                <a:off x="3435176" y="6002424"/>
                <a:ext cx="927365" cy="470000"/>
              </a:xfrm>
              <a:prstGeom prst="rect">
                <a:avLst/>
              </a:prstGeom>
              <a:blipFill>
                <a:blip r:embed="rId7"/>
                <a:stretch>
                  <a:fillRect b="-9091"/>
                </a:stretch>
              </a:blipFill>
            </p:spPr>
            <p:txBody>
              <a:bodyPr/>
              <a:lstStyle/>
              <a:p>
                <a:r>
                  <a:rPr lang="en-US">
                    <a:noFill/>
                  </a:rPr>
                  <a:t> </a:t>
                </a:r>
              </a:p>
            </p:txBody>
          </p:sp>
        </mc:Fallback>
      </mc:AlternateContent>
      <p:cxnSp>
        <p:nvCxnSpPr>
          <p:cNvPr id="75" name="直接连接符 74">
            <a:extLst>
              <a:ext uri="{FF2B5EF4-FFF2-40B4-BE49-F238E27FC236}">
                <a16:creationId xmlns:a16="http://schemas.microsoft.com/office/drawing/2014/main" id="{3BF6BE5C-5354-4F82-839E-739EA4FA87DC}"/>
              </a:ext>
            </a:extLst>
          </p:cNvPr>
          <p:cNvCxnSpPr>
            <a:cxnSpLocks/>
            <a:stCxn id="71" idx="2"/>
          </p:cNvCxnSpPr>
          <p:nvPr/>
        </p:nvCxnSpPr>
        <p:spPr>
          <a:xfrm>
            <a:off x="3764829" y="2977013"/>
            <a:ext cx="0" cy="3004812"/>
          </a:xfrm>
          <a:prstGeom prst="line">
            <a:avLst/>
          </a:prstGeom>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C5B66096-D5DC-4E0E-8F43-759AED98C90F}"/>
              </a:ext>
            </a:extLst>
          </p:cNvPr>
          <p:cNvSpPr txBox="1"/>
          <p:nvPr/>
        </p:nvSpPr>
        <p:spPr>
          <a:xfrm>
            <a:off x="5807594" y="569178"/>
            <a:ext cx="5092505" cy="461665"/>
          </a:xfrm>
          <a:prstGeom prst="rect">
            <a:avLst/>
          </a:prstGeom>
          <a:noFill/>
        </p:spPr>
        <p:txBody>
          <a:bodyPr wrap="square" rtlCol="0">
            <a:spAutoFit/>
          </a:bodyPr>
          <a:lstStyle/>
          <a:p>
            <a:r>
              <a:rPr lang="en-US" sz="2400" b="1" i="1" dirty="0">
                <a:solidFill>
                  <a:srgbClr val="00B050"/>
                </a:solidFill>
              </a:rPr>
              <a:t>Locally quadratic polynomial</a:t>
            </a:r>
          </a:p>
        </p:txBody>
      </p:sp>
      <p:grpSp>
        <p:nvGrpSpPr>
          <p:cNvPr id="79" name="组合 78">
            <a:extLst>
              <a:ext uri="{FF2B5EF4-FFF2-40B4-BE49-F238E27FC236}">
                <a16:creationId xmlns:a16="http://schemas.microsoft.com/office/drawing/2014/main" id="{3C2383B8-AF05-498E-9ED1-49EABC435DE3}"/>
              </a:ext>
            </a:extLst>
          </p:cNvPr>
          <p:cNvGrpSpPr/>
          <p:nvPr/>
        </p:nvGrpSpPr>
        <p:grpSpPr>
          <a:xfrm>
            <a:off x="9754629" y="-4533"/>
            <a:ext cx="1145470" cy="1032439"/>
            <a:chOff x="7288167" y="497747"/>
            <a:chExt cx="1727022" cy="2278756"/>
          </a:xfrm>
        </p:grpSpPr>
        <p:sp>
          <p:nvSpPr>
            <p:cNvPr id="80" name="椭圆 79">
              <a:extLst>
                <a:ext uri="{FF2B5EF4-FFF2-40B4-BE49-F238E27FC236}">
                  <a16:creationId xmlns:a16="http://schemas.microsoft.com/office/drawing/2014/main" id="{5ABB1452-B23D-4373-A608-F15C557BA11C}"/>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文本框 80">
              <a:extLst>
                <a:ext uri="{FF2B5EF4-FFF2-40B4-BE49-F238E27FC236}">
                  <a16:creationId xmlns:a16="http://schemas.microsoft.com/office/drawing/2014/main" id="{FC6E6007-3F84-4BBA-96EB-D3E07112E733}"/>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661B932A-60FD-4D48-A581-1D51D20955D9}"/>
                  </a:ext>
                </a:extLst>
              </p:cNvPr>
              <p:cNvSpPr txBox="1"/>
              <p:nvPr/>
            </p:nvSpPr>
            <p:spPr>
              <a:xfrm>
                <a:off x="5386029" y="1236390"/>
                <a:ext cx="4087907" cy="523220"/>
              </a:xfrm>
              <a:prstGeom prst="rect">
                <a:avLst/>
              </a:prstGeom>
              <a:noFill/>
            </p:spPr>
            <p:txBody>
              <a:bodyPr wrap="square" rtlCol="0">
                <a:spAutoFit/>
              </a:bodyPr>
              <a:lstStyle/>
              <a:p>
                <a:r>
                  <a:rPr lang="en-US" b="0" dirty="0"/>
                  <a:t>e.g.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𝑎</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+2</m:t>
                    </m:r>
                    <m:r>
                      <a:rPr lang="en-US" sz="2800" b="0" i="1" smtClean="0">
                        <a:latin typeface="Cambria Math" panose="02040503050406030204" pitchFamily="18" charset="0"/>
                      </a:rPr>
                      <m:t>𝑏𝑥</m:t>
                    </m:r>
                    <m:r>
                      <a:rPr lang="en-US" sz="2800" b="0" i="1" smtClean="0">
                        <a:latin typeface="Cambria Math" panose="02040503050406030204" pitchFamily="18" charset="0"/>
                      </a:rPr>
                      <m:t>+</m:t>
                    </m:r>
                    <m:r>
                      <a:rPr lang="en-US" sz="2800" b="0" i="1" smtClean="0">
                        <a:latin typeface="Cambria Math" panose="02040503050406030204" pitchFamily="18" charset="0"/>
                      </a:rPr>
                      <m:t>𝑐</m:t>
                    </m:r>
                  </m:oMath>
                </a14:m>
                <a:endParaRPr lang="en-US" dirty="0"/>
              </a:p>
            </p:txBody>
          </p:sp>
        </mc:Choice>
        <mc:Fallback xmlns="">
          <p:sp>
            <p:nvSpPr>
              <p:cNvPr id="82" name="文本框 81">
                <a:extLst>
                  <a:ext uri="{FF2B5EF4-FFF2-40B4-BE49-F238E27FC236}">
                    <a16:creationId xmlns:a16="http://schemas.microsoft.com/office/drawing/2014/main" id="{661B932A-60FD-4D48-A581-1D51D20955D9}"/>
                  </a:ext>
                </a:extLst>
              </p:cNvPr>
              <p:cNvSpPr txBox="1">
                <a:spLocks noRot="1" noChangeAspect="1" noMove="1" noResize="1" noEditPoints="1" noAdjustHandles="1" noChangeArrowheads="1" noChangeShapeType="1" noTextEdit="1"/>
              </p:cNvSpPr>
              <p:nvPr/>
            </p:nvSpPr>
            <p:spPr>
              <a:xfrm>
                <a:off x="5386029" y="1236390"/>
                <a:ext cx="4087907" cy="523220"/>
              </a:xfrm>
              <a:prstGeom prst="rect">
                <a:avLst/>
              </a:prstGeom>
              <a:blipFill>
                <a:blip r:embed="rId8"/>
                <a:stretch>
                  <a:fillRect l="-1343"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10A95D0A-438F-48A5-B236-4FCFC7E3500F}"/>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83" name="文本框 82">
                <a:extLst>
                  <a:ext uri="{FF2B5EF4-FFF2-40B4-BE49-F238E27FC236}">
                    <a16:creationId xmlns:a16="http://schemas.microsoft.com/office/drawing/2014/main" id="{10A95D0A-438F-48A5-B236-4FCFC7E3500F}"/>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9"/>
                <a:stretch>
                  <a:fillRect/>
                </a:stretch>
              </a:blipFill>
            </p:spPr>
            <p:txBody>
              <a:bodyPr/>
              <a:lstStyle/>
              <a:p>
                <a:r>
                  <a:rPr lang="en-US">
                    <a:noFill/>
                  </a:rPr>
                  <a:t> </a:t>
                </a:r>
              </a:p>
            </p:txBody>
          </p:sp>
        </mc:Fallback>
      </mc:AlternateContent>
      <p:cxnSp>
        <p:nvCxnSpPr>
          <p:cNvPr id="85" name="直接箭头连接符 84">
            <a:extLst>
              <a:ext uri="{FF2B5EF4-FFF2-40B4-BE49-F238E27FC236}">
                <a16:creationId xmlns:a16="http://schemas.microsoft.com/office/drawing/2014/main" id="{6F5EF36B-03FC-436D-B3D5-5174DB4CB87E}"/>
              </a:ext>
            </a:extLst>
          </p:cNvPr>
          <p:cNvCxnSpPr>
            <a:cxnSpLocks/>
            <a:endCxn id="80"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4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1"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anim calcmode="lin" valueType="num">
                                      <p:cBhvr>
                                        <p:cTn id="33" dur="1000" fill="hold"/>
                                        <p:tgtEl>
                                          <p:spTgt spid="82"/>
                                        </p:tgtEl>
                                        <p:attrNameLst>
                                          <p:attrName>ppt_x</p:attrName>
                                        </p:attrNameLst>
                                      </p:cBhvr>
                                      <p:tavLst>
                                        <p:tav tm="0">
                                          <p:val>
                                            <p:strVal val="#ppt_x"/>
                                          </p:val>
                                        </p:tav>
                                        <p:tav tm="100000">
                                          <p:val>
                                            <p:strVal val="#ppt_x"/>
                                          </p:val>
                                        </p:tav>
                                      </p:tavLst>
                                    </p:anim>
                                    <p:anim calcmode="lin" valueType="num">
                                      <p:cBhvr>
                                        <p:cTn id="34" dur="1000" fill="hold"/>
                                        <p:tgtEl>
                                          <p:spTgt spid="8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00"/>
                                        <p:tgtEl>
                                          <p:spTgt spid="83"/>
                                        </p:tgtEl>
                                      </p:cBhvr>
                                    </p:animEffect>
                                    <p:anim calcmode="lin" valueType="num">
                                      <p:cBhvr>
                                        <p:cTn id="38" dur="1000" fill="hold"/>
                                        <p:tgtEl>
                                          <p:spTgt spid="83"/>
                                        </p:tgtEl>
                                        <p:attrNameLst>
                                          <p:attrName>ppt_x</p:attrName>
                                        </p:attrNameLst>
                                      </p:cBhvr>
                                      <p:tavLst>
                                        <p:tav tm="0">
                                          <p:val>
                                            <p:strVal val="#ppt_x"/>
                                          </p:val>
                                        </p:tav>
                                        <p:tav tm="100000">
                                          <p:val>
                                            <p:strVal val="#ppt_x"/>
                                          </p:val>
                                        </p:tav>
                                      </p:tavLst>
                                    </p:anim>
                                    <p:anim calcmode="lin" valueType="num">
                                      <p:cBhvr>
                                        <p:cTn id="39" dur="1000" fill="hold"/>
                                        <p:tgtEl>
                                          <p:spTgt spid="8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0"/>
                                        <p:tgtEl>
                                          <p:spTgt spid="85"/>
                                        </p:tgtEl>
                                      </p:cBhvr>
                                    </p:animEffect>
                                    <p:anim calcmode="lin" valueType="num">
                                      <p:cBhvr>
                                        <p:cTn id="43" dur="1000" fill="hold"/>
                                        <p:tgtEl>
                                          <p:spTgt spid="85"/>
                                        </p:tgtEl>
                                        <p:attrNameLst>
                                          <p:attrName>ppt_x</p:attrName>
                                        </p:attrNameLst>
                                      </p:cBhvr>
                                      <p:tavLst>
                                        <p:tav tm="0">
                                          <p:val>
                                            <p:strVal val="#ppt_x"/>
                                          </p:val>
                                        </p:tav>
                                        <p:tav tm="100000">
                                          <p:val>
                                            <p:strVal val="#ppt_x"/>
                                          </p:val>
                                        </p:tav>
                                      </p:tavLst>
                                    </p:anim>
                                    <p:anim calcmode="lin" valueType="num">
                                      <p:cBhvr>
                                        <p:cTn id="4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additive="base">
                                        <p:cTn id="53" dur="500" fill="hold"/>
                                        <p:tgtEl>
                                          <p:spTgt spid="74"/>
                                        </p:tgtEl>
                                        <p:attrNameLst>
                                          <p:attrName>ppt_x</p:attrName>
                                        </p:attrNameLst>
                                      </p:cBhvr>
                                      <p:tavLst>
                                        <p:tav tm="0">
                                          <p:val>
                                            <p:strVal val="#ppt_x"/>
                                          </p:val>
                                        </p:tav>
                                        <p:tav tm="100000">
                                          <p:val>
                                            <p:strVal val="#ppt_x"/>
                                          </p:val>
                                        </p:tav>
                                      </p:tavLst>
                                    </p:anim>
                                    <p:anim calcmode="lin" valueType="num">
                                      <p:cBhvr additive="base">
                                        <p:cTn id="54" dur="500" fill="hold"/>
                                        <p:tgtEl>
                                          <p:spTgt spid="7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additive="base">
                                        <p:cTn id="57" dur="500" fill="hold"/>
                                        <p:tgtEl>
                                          <p:spTgt spid="75"/>
                                        </p:tgtEl>
                                        <p:attrNameLst>
                                          <p:attrName>ppt_x</p:attrName>
                                        </p:attrNameLst>
                                      </p:cBhvr>
                                      <p:tavLst>
                                        <p:tav tm="0">
                                          <p:val>
                                            <p:strVal val="#ppt_x"/>
                                          </p:val>
                                        </p:tav>
                                        <p:tav tm="100000">
                                          <p:val>
                                            <p:strVal val="#ppt_x"/>
                                          </p:val>
                                        </p:tav>
                                      </p:tavLst>
                                    </p:anim>
                                    <p:anim calcmode="lin" valueType="num">
                                      <p:cBhvr additive="base">
                                        <p:cTn id="5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4" grpId="0" animBg="1"/>
      <p:bldP spid="78" grpId="0"/>
      <p:bldP spid="82" grpId="0"/>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83F2E-39FE-4B0A-9328-FAA8323D00CF}"/>
              </a:ext>
            </a:extLst>
          </p:cNvPr>
          <p:cNvSpPr>
            <a:spLocks noGrp="1"/>
          </p:cNvSpPr>
          <p:nvPr>
            <p:ph type="title"/>
          </p:nvPr>
        </p:nvSpPr>
        <p:spPr>
          <a:xfrm>
            <a:off x="261425" y="18255"/>
            <a:ext cx="10515600" cy="1325563"/>
          </a:xfrm>
        </p:spPr>
        <p:txBody>
          <a:bodyPr/>
          <a:lstStyle/>
          <a:p>
            <a:r>
              <a:rPr lang="en-US" dirty="0"/>
              <a:t>Nonlinear L</a:t>
            </a:r>
            <a:r>
              <a:rPr lang="en-US" altLang="zh-CN" dirty="0"/>
              <a:t>east Square Optimization </a:t>
            </a:r>
            <a:endParaRPr lang="en-US" dirty="0"/>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976CADBB-6295-45C3-B2BD-B7722B6BA15F}"/>
                  </a:ext>
                </a:extLst>
              </p:cNvPr>
              <p:cNvSpPr>
                <a:spLocks noGrp="1"/>
              </p:cNvSpPr>
              <p:nvPr>
                <p:ph idx="1"/>
              </p:nvPr>
            </p:nvSpPr>
            <p:spPr>
              <a:xfrm>
                <a:off x="545990" y="1132661"/>
                <a:ext cx="10515600" cy="4351338"/>
              </a:xfrm>
            </p:spPr>
            <p:txBody>
              <a:bodyPr/>
              <a:lstStyle/>
              <a:p>
                <a:r>
                  <a:rPr lang="en-US" dirty="0"/>
                  <a:t>Gauss Newton</a:t>
                </a:r>
              </a:p>
              <a:p>
                <a:pPr marL="0" indent="0">
                  <a:buNone/>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altLang="zh-CN"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a:p>
                <a:r>
                  <a:rPr lang="en-US" dirty="0"/>
                  <a:t>F</a:t>
                </a:r>
                <a:r>
                  <a:rPr lang="en-US" altLang="zh-CN" dirty="0"/>
                  <a:t>irst-order </a:t>
                </a:r>
                <a:r>
                  <a:rPr lang="en-US" dirty="0"/>
                  <a:t>Taylor expansion </a:t>
                </a:r>
              </a:p>
              <a:p>
                <a:pPr marL="457200"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r>
                        <a:rPr lang="en-US" b="1"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𝑱</m:t>
                      </m:r>
                      <m:r>
                        <a:rPr lang="en-US" b="1" i="1" smtClean="0">
                          <a:latin typeface="Cambria Math" panose="02040503050406030204" pitchFamily="18" charset="0"/>
                          <a:ea typeface="Cambria Math" panose="02040503050406030204" pitchFamily="18" charset="0"/>
                        </a:rPr>
                        <m:t>𝜟𝝁</m:t>
                      </m:r>
                    </m:oMath>
                  </m:oMathPara>
                </a14:m>
                <a:endParaRPr lang="en-US" b="1" dirty="0"/>
              </a:p>
              <a:p>
                <a:pPr marL="457200" lvl="1" indent="0">
                  <a:buNone/>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altLang="zh-CN"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𝜟𝝁</m:t>
                          </m:r>
                          <m:r>
                            <m:rPr>
                              <m:nor/>
                            </m:rPr>
                            <a:rPr lang="en-US" b="1" dirty="0"/>
                            <m:t> </m:t>
                          </m:r>
                        </m:e>
                      </m:d>
                      <m:r>
                        <a:rPr lang="en-US" altLang="zh-CN"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e>
                      </m:d>
                    </m:oMath>
                  </m:oMathPara>
                </a14:m>
                <a:endParaRPr lang="en-US" altLang="zh-CN" b="1"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𝒛</m:t>
                          </m:r>
                        </m:e>
                        <m:sub/>
                        <m:sup>
                          <m:r>
                            <a:rPr lang="en-US" b="0" i="1" smtClean="0">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rPr>
                        <m:t>𝒛</m:t>
                      </m:r>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sup>
                          <m:r>
                            <a:rPr lang="en-US" b="1" i="1" smtClean="0">
                              <a:latin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0"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rPr>
                          </m:ctrlPr>
                        </m:sSubSupPr>
                        <m:e>
                          <m:r>
                            <a:rPr lang="en-US" b="1" i="1">
                              <a:latin typeface="Cambria Math" panose="02040503050406030204" pitchFamily="18" charset="0"/>
                            </a:rPr>
                            <m:t>𝒛</m:t>
                          </m:r>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0" i="0" smtClean="0">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a:latin typeface="Cambria Math" panose="02040503050406030204" pitchFamily="18" charset="0"/>
                          <a:ea typeface="Cambria Math" panose="02040503050406030204" pitchFamily="18" charset="0"/>
                        </a:rPr>
                        <m:t>𝜟𝝁</m:t>
                      </m:r>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𝜟𝝁</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𝐽</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4" name="内容占位符 2">
                <a:extLst>
                  <a:ext uri="{FF2B5EF4-FFF2-40B4-BE49-F238E27FC236}">
                    <a16:creationId xmlns:a16="http://schemas.microsoft.com/office/drawing/2014/main" id="{976CADBB-6295-45C3-B2BD-B7722B6BA15F}"/>
                  </a:ext>
                </a:extLst>
              </p:cNvPr>
              <p:cNvSpPr>
                <a:spLocks noGrp="1" noRot="1" noChangeAspect="1" noMove="1" noResize="1" noEditPoints="1" noAdjustHandles="1" noChangeArrowheads="1" noChangeShapeType="1" noTextEdit="1"/>
              </p:cNvSpPr>
              <p:nvPr>
                <p:ph idx="1"/>
              </p:nvPr>
            </p:nvSpPr>
            <p:spPr>
              <a:xfrm>
                <a:off x="545990" y="1132661"/>
                <a:ext cx="10515600" cy="4351338"/>
              </a:xfrm>
              <a:blipFill>
                <a:blip r:embed="rId2"/>
                <a:stretch>
                  <a:fillRect l="-1043" t="-2381"/>
                </a:stretch>
              </a:blipFill>
            </p:spPr>
            <p:txBody>
              <a:bodyPr/>
              <a:lstStyle/>
              <a:p>
                <a:r>
                  <a:rPr lang="en-US">
                    <a:noFill/>
                  </a:rPr>
                  <a:t> </a:t>
                </a:r>
              </a:p>
            </p:txBody>
          </p:sp>
        </mc:Fallback>
      </mc:AlternateContent>
      <p:sp>
        <p:nvSpPr>
          <p:cNvPr id="6" name="箭头: 上弧形 5">
            <a:extLst>
              <a:ext uri="{FF2B5EF4-FFF2-40B4-BE49-F238E27FC236}">
                <a16:creationId xmlns:a16="http://schemas.microsoft.com/office/drawing/2014/main" id="{B0DBE57A-D2C6-4C21-BC27-2EB8B661FE27}"/>
              </a:ext>
            </a:extLst>
          </p:cNvPr>
          <p:cNvSpPr/>
          <p:nvPr/>
        </p:nvSpPr>
        <p:spPr>
          <a:xfrm rot="1638002">
            <a:off x="7331442" y="2472120"/>
            <a:ext cx="838177" cy="4008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4677FFC-C4A9-4BB1-8A3B-3191E9353437}"/>
                  </a:ext>
                </a:extLst>
              </p:cNvPr>
              <p:cNvSpPr/>
              <p:nvPr/>
            </p:nvSpPr>
            <p:spPr>
              <a:xfrm>
                <a:off x="740981" y="4510841"/>
                <a:ext cx="7862279" cy="866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r>
                                <a:rPr lang="en-US" altLang="zh-CN"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𝜟𝝁</m:t>
                              </m:r>
                            </m:e>
                          </m:d>
                        </m:num>
                        <m:den>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𝜟𝝁</m:t>
                          </m:r>
                        </m:den>
                      </m:f>
                      <m:r>
                        <a:rPr lang="en-US" sz="2400" b="0" i="0" smtClean="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r>
                        <a:rPr lang="en-US" sz="2400" b="0" i="0" smtClean="0">
                          <a:latin typeface="Cambria Math" panose="02040503050406030204" pitchFamily="18" charset="0"/>
                          <a:ea typeface="Cambria Math" panose="02040503050406030204" pitchFamily="18" charset="0"/>
                        </a:rPr>
                        <m:t>+2</m:t>
                      </m:r>
                      <m:sSup>
                        <m:sSupPr>
                          <m:ctrlPr>
                            <a:rPr lang="en-US" sz="2400"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𝜟𝝁</m:t>
                          </m:r>
                        </m:e>
                        <m:sup>
                          <m:r>
                            <a:rPr lang="en-US" sz="2400" i="1">
                              <a:latin typeface="Cambria Math" panose="02040503050406030204" pitchFamily="18" charset="0"/>
                              <a:ea typeface="Cambria Math" panose="02040503050406030204" pitchFamily="18" charset="0"/>
                            </a:rPr>
                            <m:t>𝑇</m:t>
                          </m:r>
                        </m:sup>
                      </m:sSup>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𝟎</m:t>
                      </m:r>
                    </m:oMath>
                  </m:oMathPara>
                </a14:m>
                <a:endParaRPr lang="en-US" sz="2400" dirty="0"/>
              </a:p>
            </p:txBody>
          </p:sp>
        </mc:Choice>
        <mc:Fallback xmlns="">
          <p:sp>
            <p:nvSpPr>
              <p:cNvPr id="7" name="矩形 6">
                <a:extLst>
                  <a:ext uri="{FF2B5EF4-FFF2-40B4-BE49-F238E27FC236}">
                    <a16:creationId xmlns:a16="http://schemas.microsoft.com/office/drawing/2014/main" id="{04677FFC-C4A9-4BB1-8A3B-3191E9353437}"/>
                  </a:ext>
                </a:extLst>
              </p:cNvPr>
              <p:cNvSpPr>
                <a:spLocks noRot="1" noChangeAspect="1" noMove="1" noResize="1" noEditPoints="1" noAdjustHandles="1" noChangeArrowheads="1" noChangeShapeType="1" noTextEdit="1"/>
              </p:cNvSpPr>
              <p:nvPr/>
            </p:nvSpPr>
            <p:spPr>
              <a:xfrm>
                <a:off x="740981" y="4510841"/>
                <a:ext cx="7862279" cy="866969"/>
              </a:xfrm>
              <a:prstGeom prst="rect">
                <a:avLst/>
              </a:prstGeom>
              <a:blipFill>
                <a:blip r:embed="rId3"/>
                <a:stretch>
                  <a:fillRect/>
                </a:stretch>
              </a:blipFill>
            </p:spPr>
            <p:txBody>
              <a:bodyPr/>
              <a:lstStyle/>
              <a:p>
                <a:r>
                  <a:rPr lang="en-US">
                    <a:noFill/>
                  </a:rPr>
                  <a:t> </a:t>
                </a:r>
              </a:p>
            </p:txBody>
          </p:sp>
        </mc:Fallback>
      </mc:AlternateContent>
      <p:sp>
        <p:nvSpPr>
          <p:cNvPr id="8" name="箭头: 右 7">
            <a:extLst>
              <a:ext uri="{FF2B5EF4-FFF2-40B4-BE49-F238E27FC236}">
                <a16:creationId xmlns:a16="http://schemas.microsoft.com/office/drawing/2014/main" id="{0E6C86EC-0F0E-4A0C-903D-FC0D258109E0}"/>
              </a:ext>
            </a:extLst>
          </p:cNvPr>
          <p:cNvSpPr/>
          <p:nvPr/>
        </p:nvSpPr>
        <p:spPr>
          <a:xfrm>
            <a:off x="557842" y="5542415"/>
            <a:ext cx="956603" cy="508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14DE5D6-AD43-4646-88A0-85B14FAD6276}"/>
                  </a:ext>
                </a:extLst>
              </p:cNvPr>
              <p:cNvSpPr/>
              <p:nvPr/>
            </p:nvSpPr>
            <p:spPr>
              <a:xfrm>
                <a:off x="1492667" y="5491854"/>
                <a:ext cx="376558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b="1" i="1">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e>
                      </m:d>
                      <m:r>
                        <a:rPr lang="en-US" sz="2400" b="1" i="1">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𝜟𝝁</m:t>
                      </m:r>
                      <m:r>
                        <a:rPr lang="en-US" sz="2400" b="1" i="1" smtClean="0">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d>
                        <m:dPr>
                          <m:ctrlPr>
                            <a:rPr lang="en-US" sz="2400" b="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oMath>
                  </m:oMathPara>
                </a14:m>
                <a:endParaRPr lang="en-US" sz="2400" dirty="0"/>
              </a:p>
            </p:txBody>
          </p:sp>
        </mc:Choice>
        <mc:Fallback xmlns="">
          <p:sp>
            <p:nvSpPr>
              <p:cNvPr id="9" name="矩形 8">
                <a:extLst>
                  <a:ext uri="{FF2B5EF4-FFF2-40B4-BE49-F238E27FC236}">
                    <a16:creationId xmlns:a16="http://schemas.microsoft.com/office/drawing/2014/main" id="{614DE5D6-AD43-4646-88A0-85B14FAD6276}"/>
                  </a:ext>
                </a:extLst>
              </p:cNvPr>
              <p:cNvSpPr>
                <a:spLocks noRot="1" noChangeAspect="1" noMove="1" noResize="1" noEditPoints="1" noAdjustHandles="1" noChangeArrowheads="1" noChangeShapeType="1" noTextEdit="1"/>
              </p:cNvSpPr>
              <p:nvPr/>
            </p:nvSpPr>
            <p:spPr>
              <a:xfrm>
                <a:off x="1492667" y="5491854"/>
                <a:ext cx="3765583" cy="509178"/>
              </a:xfrm>
              <a:prstGeom prst="rect">
                <a:avLst/>
              </a:prstGeom>
              <a:blipFill>
                <a:blip r:embed="rId4"/>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5BD31822-DAA5-4B14-826D-7C0C1DEEA6CF}"/>
              </a:ext>
            </a:extLst>
          </p:cNvPr>
          <p:cNvSpPr/>
          <p:nvPr/>
        </p:nvSpPr>
        <p:spPr>
          <a:xfrm>
            <a:off x="1330070" y="3424787"/>
            <a:ext cx="4591930" cy="560285"/>
          </a:xfrm>
          <a:prstGeom prst="rect">
            <a:avLst/>
          </a:prstGeom>
          <a:solidFill>
            <a:srgbClr val="FFFF0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94E9CD4A-9598-4F63-83C1-F3D2CBBB3FC8}"/>
              </a:ext>
            </a:extLst>
          </p:cNvPr>
          <p:cNvSpPr txBox="1"/>
          <p:nvPr/>
        </p:nvSpPr>
        <p:spPr>
          <a:xfrm>
            <a:off x="3399406" y="3888280"/>
            <a:ext cx="1969477" cy="584775"/>
          </a:xfrm>
          <a:prstGeom prst="rect">
            <a:avLst/>
          </a:prstGeom>
          <a:noFill/>
        </p:spPr>
        <p:txBody>
          <a:bodyPr wrap="square" rtlCol="0">
            <a:spAutoFit/>
          </a:bodyPr>
          <a:lstStyle/>
          <a:p>
            <a:r>
              <a:rPr lang="en-US" sz="3200" b="1" i="1" dirty="0">
                <a:solidFill>
                  <a:srgbClr val="FF0000"/>
                </a:solidFill>
              </a:rPr>
              <a:t>c</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D2B85C3-EF33-46C7-9A43-B7739633768E}"/>
                  </a:ext>
                </a:extLst>
              </p:cNvPr>
              <p:cNvSpPr txBox="1"/>
              <p:nvPr/>
            </p:nvSpPr>
            <p:spPr>
              <a:xfrm>
                <a:off x="6659724" y="3940815"/>
                <a:ext cx="1969477" cy="584775"/>
              </a:xfrm>
              <a:prstGeom prst="rect">
                <a:avLst/>
              </a:prstGeom>
              <a:noFill/>
            </p:spPr>
            <p:txBody>
              <a:bodyPr wrap="square" rtlCol="0">
                <a:spAutoFit/>
              </a:bodyPr>
              <a:lstStyle/>
              <a:p>
                <a:r>
                  <a:rPr lang="en-US" sz="3200" b="1" i="1" dirty="0">
                    <a:solidFill>
                      <a:srgbClr val="FF0000"/>
                    </a:solidFill>
                  </a:rPr>
                  <a:t>2b</a:t>
                </a:r>
                <a14:m>
                  <m:oMath xmlns:m="http://schemas.openxmlformats.org/officeDocument/2006/math">
                    <m:r>
                      <a:rPr lang="en-US" sz="3200" b="1" i="1">
                        <a:solidFill>
                          <a:srgbClr val="FF0000"/>
                        </a:solidFill>
                        <a:latin typeface="Cambria Math" panose="02040503050406030204" pitchFamily="18" charset="0"/>
                        <a:ea typeface="Cambria Math" panose="02040503050406030204" pitchFamily="18" charset="0"/>
                      </a:rPr>
                      <m:t>𝜟𝝁</m:t>
                    </m:r>
                  </m:oMath>
                </a14:m>
                <a:endParaRPr lang="en-US" sz="3200" b="1" i="1" dirty="0">
                  <a:solidFill>
                    <a:srgbClr val="FF0000"/>
                  </a:solidFill>
                </a:endParaRPr>
              </a:p>
            </p:txBody>
          </p:sp>
        </mc:Choice>
        <mc:Fallback xmlns="">
          <p:sp>
            <p:nvSpPr>
              <p:cNvPr id="11" name="文本框 10">
                <a:extLst>
                  <a:ext uri="{FF2B5EF4-FFF2-40B4-BE49-F238E27FC236}">
                    <a16:creationId xmlns:a16="http://schemas.microsoft.com/office/drawing/2014/main" id="{DD2B85C3-EF33-46C7-9A43-B7739633768E}"/>
                  </a:ext>
                </a:extLst>
              </p:cNvPr>
              <p:cNvSpPr txBox="1">
                <a:spLocks noRot="1" noChangeAspect="1" noMove="1" noResize="1" noEditPoints="1" noAdjustHandles="1" noChangeArrowheads="1" noChangeShapeType="1" noTextEdit="1"/>
              </p:cNvSpPr>
              <p:nvPr/>
            </p:nvSpPr>
            <p:spPr>
              <a:xfrm>
                <a:off x="6659724" y="3940815"/>
                <a:ext cx="1969477" cy="584775"/>
              </a:xfrm>
              <a:prstGeom prst="rect">
                <a:avLst/>
              </a:prstGeom>
              <a:blipFill>
                <a:blip r:embed="rId5"/>
                <a:stretch>
                  <a:fillRect l="-7716"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EC6049D-1E5B-4D1A-92C0-18A16A4DA665}"/>
                  </a:ext>
                </a:extLst>
              </p:cNvPr>
              <p:cNvSpPr txBox="1"/>
              <p:nvPr/>
            </p:nvSpPr>
            <p:spPr>
              <a:xfrm>
                <a:off x="8906022" y="3880348"/>
                <a:ext cx="1969477"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0" smtClean="0">
                          <a:solidFill>
                            <a:srgbClr val="FF0000"/>
                          </a:solidFill>
                          <a:latin typeface="Cambria Math" panose="02040503050406030204" pitchFamily="18" charset="0"/>
                          <a:ea typeface="Cambria Math" panose="02040503050406030204" pitchFamily="18" charset="0"/>
                        </a:rPr>
                        <m:t>𝐚</m:t>
                      </m:r>
                      <m:sSup>
                        <m:sSupPr>
                          <m:ctrlPr>
                            <a:rPr lang="en-US" sz="3200" b="1" i="1" smtClean="0">
                              <a:solidFill>
                                <a:srgbClr val="FF0000"/>
                              </a:solidFill>
                              <a:latin typeface="Cambria Math" panose="02040503050406030204" pitchFamily="18" charset="0"/>
                              <a:ea typeface="Cambria Math" panose="02040503050406030204" pitchFamily="18" charset="0"/>
                            </a:rPr>
                          </m:ctrlPr>
                        </m:sSupPr>
                        <m:e>
                          <m:r>
                            <a:rPr lang="en-US" sz="3200" b="1" i="1">
                              <a:solidFill>
                                <a:srgbClr val="FF0000"/>
                              </a:solidFill>
                              <a:latin typeface="Cambria Math" panose="02040503050406030204" pitchFamily="18" charset="0"/>
                              <a:ea typeface="Cambria Math" panose="02040503050406030204" pitchFamily="18" charset="0"/>
                            </a:rPr>
                            <m:t>𝜟𝝁</m:t>
                          </m:r>
                        </m:e>
                        <m:sup>
                          <m:r>
                            <a:rPr lang="en-US" sz="3200" b="1" i="1" smtClean="0">
                              <a:solidFill>
                                <a:srgbClr val="FF0000"/>
                              </a:solidFill>
                              <a:latin typeface="Cambria Math" panose="02040503050406030204" pitchFamily="18" charset="0"/>
                              <a:ea typeface="Cambria Math" panose="02040503050406030204" pitchFamily="18" charset="0"/>
                            </a:rPr>
                            <m:t>𝟐</m:t>
                          </m:r>
                        </m:sup>
                      </m:sSup>
                    </m:oMath>
                  </m:oMathPara>
                </a14:m>
                <a:endParaRPr lang="en-US" sz="3200" b="1" i="1" dirty="0">
                  <a:solidFill>
                    <a:srgbClr val="FF0000"/>
                  </a:solidFill>
                </a:endParaRPr>
              </a:p>
            </p:txBody>
          </p:sp>
        </mc:Choice>
        <mc:Fallback xmlns="">
          <p:sp>
            <p:nvSpPr>
              <p:cNvPr id="12" name="文本框 11">
                <a:extLst>
                  <a:ext uri="{FF2B5EF4-FFF2-40B4-BE49-F238E27FC236}">
                    <a16:creationId xmlns:a16="http://schemas.microsoft.com/office/drawing/2014/main" id="{DEC6049D-1E5B-4D1A-92C0-18A16A4DA665}"/>
                  </a:ext>
                </a:extLst>
              </p:cNvPr>
              <p:cNvSpPr txBox="1">
                <a:spLocks noRot="1" noChangeAspect="1" noMove="1" noResize="1" noEditPoints="1" noAdjustHandles="1" noChangeArrowheads="1" noChangeShapeType="1" noTextEdit="1"/>
              </p:cNvSpPr>
              <p:nvPr/>
            </p:nvSpPr>
            <p:spPr>
              <a:xfrm>
                <a:off x="8906022" y="3880348"/>
                <a:ext cx="1969477" cy="595932"/>
              </a:xfrm>
              <a:prstGeom prst="rect">
                <a:avLst/>
              </a:prstGeom>
              <a:blipFill>
                <a:blip r:embed="rId6"/>
                <a:stretch>
                  <a:fillRect/>
                </a:stretch>
              </a:blipFill>
            </p:spPr>
            <p:txBody>
              <a:bodyPr/>
              <a:lstStyle/>
              <a:p>
                <a:r>
                  <a:rPr lang="en-US">
                    <a:noFill/>
                  </a:rPr>
                  <a:t> </a:t>
                </a:r>
              </a:p>
            </p:txBody>
          </p:sp>
        </mc:Fallback>
      </mc:AlternateContent>
      <p:sp>
        <p:nvSpPr>
          <p:cNvPr id="13" name="矩形 12">
            <a:extLst>
              <a:ext uri="{FF2B5EF4-FFF2-40B4-BE49-F238E27FC236}">
                <a16:creationId xmlns:a16="http://schemas.microsoft.com/office/drawing/2014/main" id="{40268D6D-40E1-48E6-BF84-560958233550}"/>
              </a:ext>
            </a:extLst>
          </p:cNvPr>
          <p:cNvSpPr/>
          <p:nvPr/>
        </p:nvSpPr>
        <p:spPr>
          <a:xfrm>
            <a:off x="6202094" y="3418713"/>
            <a:ext cx="2410265" cy="560285"/>
          </a:xfrm>
          <a:prstGeom prst="rect">
            <a:avLst/>
          </a:prstGeom>
          <a:solidFill>
            <a:schemeClr val="accent1">
              <a:lumMod val="20000"/>
              <a:lumOff val="80000"/>
              <a:alpha val="19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组合 30">
            <a:extLst>
              <a:ext uri="{FF2B5EF4-FFF2-40B4-BE49-F238E27FC236}">
                <a16:creationId xmlns:a16="http://schemas.microsoft.com/office/drawing/2014/main" id="{51CB336A-C302-400C-AD58-6ECDB79F9852}"/>
              </a:ext>
            </a:extLst>
          </p:cNvPr>
          <p:cNvGrpSpPr/>
          <p:nvPr/>
        </p:nvGrpSpPr>
        <p:grpSpPr>
          <a:xfrm>
            <a:off x="8644971" y="-4533"/>
            <a:ext cx="4087907" cy="1845092"/>
            <a:chOff x="8644971" y="-4533"/>
            <a:chExt cx="4087907" cy="1845092"/>
          </a:xfrm>
        </p:grpSpPr>
        <p:grpSp>
          <p:nvGrpSpPr>
            <p:cNvPr id="14" name="组合 13">
              <a:extLst>
                <a:ext uri="{FF2B5EF4-FFF2-40B4-BE49-F238E27FC236}">
                  <a16:creationId xmlns:a16="http://schemas.microsoft.com/office/drawing/2014/main" id="{A3AF2670-87D5-490F-9B38-983E5E33EB30}"/>
                </a:ext>
              </a:extLst>
            </p:cNvPr>
            <p:cNvGrpSpPr/>
            <p:nvPr/>
          </p:nvGrpSpPr>
          <p:grpSpPr>
            <a:xfrm>
              <a:off x="9754629" y="-4533"/>
              <a:ext cx="1145470" cy="1032439"/>
              <a:chOff x="7288167" y="497747"/>
              <a:chExt cx="1727022" cy="2278756"/>
            </a:xfrm>
          </p:grpSpPr>
          <p:sp>
            <p:nvSpPr>
              <p:cNvPr id="15" name="椭圆 14">
                <a:extLst>
                  <a:ext uri="{FF2B5EF4-FFF2-40B4-BE49-F238E27FC236}">
                    <a16:creationId xmlns:a16="http://schemas.microsoft.com/office/drawing/2014/main" id="{4F219923-56F6-4B75-96DB-FF6E39E88329}"/>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3CE9D50D-3789-4E48-87A2-15F32DF59A3B}"/>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E7D2A34-BE84-49D9-B31B-9BF5B8705463}"/>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17" name="文本框 16">
                  <a:extLst>
                    <a:ext uri="{FF2B5EF4-FFF2-40B4-BE49-F238E27FC236}">
                      <a16:creationId xmlns:a16="http://schemas.microsoft.com/office/drawing/2014/main" id="{4E7D2A34-BE84-49D9-B31B-9BF5B8705463}"/>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7"/>
                  <a:stretch>
                    <a:fillRect/>
                  </a:stretch>
                </a:blipFill>
              </p:spPr>
              <p:txBody>
                <a:bodyPr/>
                <a:lstStyle/>
                <a:p>
                  <a:r>
                    <a:rPr lang="en-US">
                      <a:noFill/>
                    </a:rPr>
                    <a:t> </a:t>
                  </a:r>
                </a:p>
              </p:txBody>
            </p:sp>
          </mc:Fallback>
        </mc:AlternateContent>
        <p:cxnSp>
          <p:nvCxnSpPr>
            <p:cNvPr id="18" name="直接箭头连接符 17">
              <a:extLst>
                <a:ext uri="{FF2B5EF4-FFF2-40B4-BE49-F238E27FC236}">
                  <a16:creationId xmlns:a16="http://schemas.microsoft.com/office/drawing/2014/main" id="{9E43201F-0AB8-40EB-BAF7-A6D442709FB6}"/>
                </a:ext>
              </a:extLst>
            </p:cNvPr>
            <p:cNvCxnSpPr>
              <a:cxnSpLocks/>
              <a:endCxn id="15"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416B2B37-E817-48EA-84FE-F72A499C74FA}"/>
              </a:ext>
            </a:extLst>
          </p:cNvPr>
          <p:cNvSpPr/>
          <p:nvPr/>
        </p:nvSpPr>
        <p:spPr>
          <a:xfrm>
            <a:off x="8906022" y="3363824"/>
            <a:ext cx="1856729" cy="560285"/>
          </a:xfrm>
          <a:prstGeom prst="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C449514B-0BEB-470C-9E7F-22790B722E60}"/>
                  </a:ext>
                </a:extLst>
              </p:cNvPr>
              <p:cNvSpPr/>
              <p:nvPr/>
            </p:nvSpPr>
            <p:spPr>
              <a:xfrm>
                <a:off x="6283571" y="5483999"/>
                <a:ext cx="3376437" cy="508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𝜟𝝁</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𝑱</m:t>
                                  </m:r>
                                </m:e>
                                <m:sup>
                                  <m:r>
                                    <a:rPr lang="en-US" sz="2000" b="1" i="1">
                                      <a:latin typeface="Cambria Math" panose="02040503050406030204" pitchFamily="18" charset="0"/>
                                      <a:ea typeface="Cambria Math" panose="02040503050406030204" pitchFamily="18" charset="0"/>
                                    </a:rPr>
                                    <m:t>𝑻</m:t>
                                  </m:r>
                                </m:sup>
                              </m:sSup>
                              <m:r>
                                <a:rPr lang="en-US" sz="2000" i="1">
                                  <a:latin typeface="Cambria Math" panose="02040503050406030204" pitchFamily="18" charset="0"/>
                                  <a:sym typeface="Symbol" panose="05050102010706020507" pitchFamily="18" charset="2"/>
                                </a:rPr>
                                <m:t></m:t>
                              </m:r>
                              <m:r>
                                <a:rPr lang="en-US" sz="2000" b="1" i="1">
                                  <a:latin typeface="Cambria Math" panose="02040503050406030204" pitchFamily="18" charset="0"/>
                                  <a:ea typeface="Cambria Math" panose="02040503050406030204" pitchFamily="18" charset="0"/>
                                </a:rPr>
                                <m:t>𝑱</m:t>
                              </m:r>
                            </m:e>
                          </m:d>
                        </m:e>
                        <m:sup>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𝑱</m:t>
                          </m:r>
                        </m:e>
                        <m:sup>
                          <m:r>
                            <a:rPr lang="en-US" sz="2000" b="1" i="1">
                              <a:latin typeface="Cambria Math" panose="02040503050406030204" pitchFamily="18" charset="0"/>
                              <a:ea typeface="Cambria Math" panose="02040503050406030204" pitchFamily="18" charset="0"/>
                            </a:rPr>
                            <m:t>𝑻</m:t>
                          </m:r>
                        </m:sup>
                      </m:sSup>
                      <m:r>
                        <a:rPr lang="en-US" sz="2000" i="1">
                          <a:latin typeface="Cambria Math" panose="02040503050406030204" pitchFamily="18" charset="0"/>
                          <a:sym typeface="Symbol" panose="05050102010706020507" pitchFamily="18" charset="2"/>
                        </a:rPr>
                        <m:t></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rPr>
                            <m:t>𝒛</m:t>
                          </m:r>
                          <m:r>
                            <m:rPr>
                              <m:nor/>
                            </m:rPr>
                            <a:rPr lang="en-US" sz="2000" dirty="0"/>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𝒛</m:t>
                              </m:r>
                            </m:e>
                          </m:acc>
                          <m:d>
                            <m:dPr>
                              <m:ctrlPr>
                                <a:rPr lang="en-US" sz="2000" i="1">
                                  <a:latin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𝝁</m:t>
                              </m:r>
                            </m:e>
                          </m:d>
                        </m:e>
                      </m:d>
                    </m:oMath>
                  </m:oMathPara>
                </a14:m>
                <a:endParaRPr lang="en-US" sz="2000" dirty="0"/>
              </a:p>
            </p:txBody>
          </p:sp>
        </mc:Choice>
        <mc:Fallback xmlns="">
          <p:sp>
            <p:nvSpPr>
              <p:cNvPr id="20" name="矩形 19">
                <a:extLst>
                  <a:ext uri="{FF2B5EF4-FFF2-40B4-BE49-F238E27FC236}">
                    <a16:creationId xmlns:a16="http://schemas.microsoft.com/office/drawing/2014/main" id="{C449514B-0BEB-470C-9E7F-22790B722E60}"/>
                  </a:ext>
                </a:extLst>
              </p:cNvPr>
              <p:cNvSpPr>
                <a:spLocks noRot="1" noChangeAspect="1" noMove="1" noResize="1" noEditPoints="1" noAdjustHandles="1" noChangeArrowheads="1" noChangeShapeType="1" noTextEdit="1"/>
              </p:cNvSpPr>
              <p:nvPr/>
            </p:nvSpPr>
            <p:spPr>
              <a:xfrm>
                <a:off x="6283571" y="5483999"/>
                <a:ext cx="3376437" cy="508409"/>
              </a:xfrm>
              <a:prstGeom prst="rect">
                <a:avLst/>
              </a:prstGeom>
              <a:blipFill>
                <a:blip r:embed="rId8"/>
                <a:stretch>
                  <a:fillRect/>
                </a:stretch>
              </a:blipFill>
            </p:spPr>
            <p:txBody>
              <a:bodyPr/>
              <a:lstStyle/>
              <a:p>
                <a:r>
                  <a:rPr lang="en-US">
                    <a:noFill/>
                  </a:rPr>
                  <a:t> </a:t>
                </a:r>
              </a:p>
            </p:txBody>
          </p:sp>
        </mc:Fallback>
      </mc:AlternateContent>
      <p:sp>
        <p:nvSpPr>
          <p:cNvPr id="21" name="箭头: 右 20">
            <a:extLst>
              <a:ext uri="{FF2B5EF4-FFF2-40B4-BE49-F238E27FC236}">
                <a16:creationId xmlns:a16="http://schemas.microsoft.com/office/drawing/2014/main" id="{C8B78233-2C84-41BA-8C79-45F77F132729}"/>
              </a:ext>
            </a:extLst>
          </p:cNvPr>
          <p:cNvSpPr/>
          <p:nvPr/>
        </p:nvSpPr>
        <p:spPr>
          <a:xfrm>
            <a:off x="5368883" y="5504203"/>
            <a:ext cx="744685" cy="508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518D6DC-0B78-41A4-93D4-E226AFAE6F33}"/>
                  </a:ext>
                </a:extLst>
              </p:cNvPr>
              <p:cNvSpPr/>
              <p:nvPr/>
            </p:nvSpPr>
            <p:spPr>
              <a:xfrm>
                <a:off x="9764364" y="5599261"/>
                <a:ext cx="1384161" cy="461665"/>
              </a:xfrm>
              <a:prstGeom prst="rect">
                <a:avLst/>
              </a:prstGeom>
            </p:spPr>
            <p:txBody>
              <a:bodyPr wrap="none">
                <a:spAutoFit/>
              </a:bodyPr>
              <a:lstStyle/>
              <a:p>
                <a14:m>
                  <m:oMath xmlns:m="http://schemas.openxmlformats.org/officeDocument/2006/math">
                    <m:r>
                      <a:rPr lang="en-US" sz="2400" b="1" smtClean="0">
                        <a:solidFill>
                          <a:srgbClr val="FF0000"/>
                        </a:solidFill>
                        <a:latin typeface="Cambria Math" panose="02040503050406030204" pitchFamily="18" charset="0"/>
                        <a:ea typeface="Cambria Math" panose="02040503050406030204" pitchFamily="18" charset="0"/>
                      </a:rPr>
                      <m:t>𝐚</m:t>
                    </m:r>
                    <m:r>
                      <a:rPr lang="en-US" sz="2400" b="1" i="0" smtClean="0">
                        <a:solidFill>
                          <a:srgbClr val="FF0000"/>
                        </a:solidFill>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𝐽</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oMath>
                </a14:m>
                <a:endParaRPr lang="en-US" sz="2400" dirty="0"/>
              </a:p>
            </p:txBody>
          </p:sp>
        </mc:Choice>
        <mc:Fallback xmlns="">
          <p:sp>
            <p:nvSpPr>
              <p:cNvPr id="22" name="矩形 21">
                <a:extLst>
                  <a:ext uri="{FF2B5EF4-FFF2-40B4-BE49-F238E27FC236}">
                    <a16:creationId xmlns:a16="http://schemas.microsoft.com/office/drawing/2014/main" id="{5518D6DC-0B78-41A4-93D4-E226AFAE6F33}"/>
                  </a:ext>
                </a:extLst>
              </p:cNvPr>
              <p:cNvSpPr>
                <a:spLocks noRot="1" noChangeAspect="1" noMove="1" noResize="1" noEditPoints="1" noAdjustHandles="1" noChangeArrowheads="1" noChangeShapeType="1" noTextEdit="1"/>
              </p:cNvSpPr>
              <p:nvPr/>
            </p:nvSpPr>
            <p:spPr>
              <a:xfrm>
                <a:off x="9764364" y="5599261"/>
                <a:ext cx="1384161" cy="461665"/>
              </a:xfrm>
              <a:prstGeom prst="rect">
                <a:avLst/>
              </a:prstGeom>
              <a:blipFill>
                <a:blip r:embed="rId9"/>
                <a:stretch>
                  <a:fillRect r="-264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E57B67E-6443-41B6-B9A0-3FCD910BD807}"/>
                  </a:ext>
                </a:extLst>
              </p:cNvPr>
              <p:cNvSpPr/>
              <p:nvPr/>
            </p:nvSpPr>
            <p:spPr>
              <a:xfrm>
                <a:off x="9710671" y="6012271"/>
                <a:ext cx="2378856" cy="630429"/>
              </a:xfrm>
              <a:prstGeom prst="rect">
                <a:avLst/>
              </a:prstGeom>
            </p:spPr>
            <p:txBody>
              <a:bodyPr wrap="none">
                <a:spAutoFit/>
              </a:bodyPr>
              <a:lstStyle/>
              <a:p>
                <a:r>
                  <a:rPr lang="en-US" sz="2400" b="1" i="1" dirty="0">
                    <a:solidFill>
                      <a:srgbClr val="FF0000"/>
                    </a:solidFill>
                  </a:rPr>
                  <a:t>b=-</a:t>
                </a:r>
                <a14:m>
                  <m:oMath xmlns:m="http://schemas.openxmlformats.org/officeDocument/2006/math">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oMath>
                </a14:m>
                <a:endParaRPr lang="en-US" sz="2400" dirty="0"/>
              </a:p>
            </p:txBody>
          </p:sp>
        </mc:Choice>
        <mc:Fallback xmlns="">
          <p:sp>
            <p:nvSpPr>
              <p:cNvPr id="23" name="矩形 22">
                <a:extLst>
                  <a:ext uri="{FF2B5EF4-FFF2-40B4-BE49-F238E27FC236}">
                    <a16:creationId xmlns:a16="http://schemas.microsoft.com/office/drawing/2014/main" id="{3E57B67E-6443-41B6-B9A0-3FCD910BD807}"/>
                  </a:ext>
                </a:extLst>
              </p:cNvPr>
              <p:cNvSpPr>
                <a:spLocks noRot="1" noChangeAspect="1" noMove="1" noResize="1" noEditPoints="1" noAdjustHandles="1" noChangeArrowheads="1" noChangeShapeType="1" noTextEdit="1"/>
              </p:cNvSpPr>
              <p:nvPr/>
            </p:nvSpPr>
            <p:spPr>
              <a:xfrm>
                <a:off x="9710671" y="6012271"/>
                <a:ext cx="2378856" cy="630429"/>
              </a:xfrm>
              <a:prstGeom prst="rect">
                <a:avLst/>
              </a:prstGeom>
              <a:blipFill>
                <a:blip r:embed="rId10"/>
                <a:stretch>
                  <a:fillRect l="-4103" b="-10577"/>
                </a:stretch>
              </a:blipFill>
            </p:spPr>
            <p:txBody>
              <a:bodyPr/>
              <a:lstStyle/>
              <a:p>
                <a:r>
                  <a:rPr lang="en-US">
                    <a:noFill/>
                  </a:rPr>
                  <a:t> </a:t>
                </a:r>
              </a:p>
            </p:txBody>
          </p:sp>
        </mc:Fallback>
      </mc:AlternateContent>
      <p:cxnSp>
        <p:nvCxnSpPr>
          <p:cNvPr id="25" name="连接符: 曲线 24">
            <a:extLst>
              <a:ext uri="{FF2B5EF4-FFF2-40B4-BE49-F238E27FC236}">
                <a16:creationId xmlns:a16="http://schemas.microsoft.com/office/drawing/2014/main" id="{6DF29775-52E0-4939-8B78-0C049695F0AB}"/>
              </a:ext>
            </a:extLst>
          </p:cNvPr>
          <p:cNvCxnSpPr>
            <a:cxnSpLocks/>
            <a:stCxn id="20" idx="3"/>
          </p:cNvCxnSpPr>
          <p:nvPr/>
        </p:nvCxnSpPr>
        <p:spPr>
          <a:xfrm flipV="1">
            <a:off x="9660008" y="1889517"/>
            <a:ext cx="1791010" cy="38486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7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animBg="1"/>
      <p:bldP spid="5" grpId="0"/>
      <p:bldP spid="11" grpId="0"/>
      <p:bldP spid="12" grpId="0"/>
      <p:bldP spid="13" grpId="0" animBg="1"/>
      <p:bldP spid="19" grpId="0" animBg="1"/>
      <p:bldP spid="20" grpId="0"/>
      <p:bldP spid="21" grpId="0" animBg="1"/>
      <p:bldP spid="22" grpId="0"/>
      <p:bldP spid="2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1878</TotalTime>
  <Words>3009</Words>
  <Application>Microsoft Office PowerPoint</Application>
  <PresentationFormat>Widescreen</PresentationFormat>
  <Paragraphs>501</Paragraphs>
  <Slides>54</Slides>
  <Notes>25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Calibri Light</vt:lpstr>
      <vt:lpstr>Cambria Math</vt:lpstr>
      <vt:lpstr>Roboto</vt:lpstr>
      <vt:lpstr>Tahoma</vt:lpstr>
      <vt:lpstr>Wingdings</vt:lpstr>
      <vt:lpstr>Office 主题​​</vt:lpstr>
      <vt:lpstr>PowerPoint Presentation</vt:lpstr>
      <vt:lpstr>Graph SLAM</vt:lpstr>
      <vt:lpstr>Nonlinear Least Square Optimization </vt:lpstr>
      <vt:lpstr>Outline</vt:lpstr>
      <vt:lpstr>Nonlinear Least Square Optimization </vt:lpstr>
      <vt:lpstr>Gradient Descendent</vt:lpstr>
      <vt:lpstr>Learning rate </vt:lpstr>
      <vt:lpstr>Gauss Newton</vt:lpstr>
      <vt:lpstr>Nonlinear Least Square Optimization </vt:lpstr>
      <vt:lpstr>Gauss Newton</vt:lpstr>
      <vt:lpstr>Gauss Newton</vt:lpstr>
      <vt:lpstr>Levenberg Marquardt </vt:lpstr>
      <vt:lpstr>Summary</vt:lpstr>
      <vt:lpstr>Why machine learning/ deep learning does not use GN/LM? </vt:lpstr>
      <vt:lpstr>What if number of nodes in SLAM grows to 〖10〗^7, efficiency issue? </vt:lpstr>
      <vt:lpstr>What if number of nodes in SLAM grows to 〖10〗^7, efficiency issue?  </vt:lpstr>
      <vt:lpstr>G2O</vt:lpstr>
      <vt:lpstr>PowerPoint Presentation</vt:lpstr>
      <vt:lpstr>G2O</vt:lpstr>
      <vt:lpstr>G2O</vt:lpstr>
      <vt:lpstr>G2O Framework</vt:lpstr>
      <vt:lpstr>PowerPoint Presentation</vt:lpstr>
      <vt:lpstr>GTSAM</vt:lpstr>
      <vt:lpstr>Nonlinear Least-Squares</vt:lpstr>
      <vt:lpstr>Different from G2O</vt:lpstr>
      <vt:lpstr>Solving the Linear Least Squares System</vt:lpstr>
      <vt:lpstr>Retaining Sparsity: Variable Ordering </vt:lpstr>
      <vt:lpstr>G2O and GTSAM</vt:lpstr>
      <vt:lpstr>iSAM [Kaess et al., TRO 08]</vt:lpstr>
      <vt:lpstr>PowerPoint Presentation</vt:lpstr>
      <vt:lpstr>Visual-Inertial Odometry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Example</vt:lpstr>
      <vt:lpstr>C++ Example</vt:lpstr>
      <vt:lpstr>C++ Example</vt:lpstr>
      <vt:lpstr>C++ Example</vt:lpstr>
      <vt:lpstr>Matlab Example</vt:lpstr>
      <vt:lpstr>Materials </vt:lpstr>
      <vt:lpstr>Questions?</vt:lpstr>
      <vt:lpstr>Algorithms</vt:lpstr>
      <vt:lpstr>Retaining Sparsity: Variable Ordering </vt:lpstr>
      <vt:lpstr>Solving the Least Squares System</vt:lpstr>
      <vt:lpstr>Links between methods: Cholesky and QR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fuyinzh@gmail.com</dc:creator>
  <cp:lastModifiedBy>He Zhang</cp:lastModifiedBy>
  <cp:revision>132</cp:revision>
  <dcterms:created xsi:type="dcterms:W3CDTF">2020-03-23T21:17:59Z</dcterms:created>
  <dcterms:modified xsi:type="dcterms:W3CDTF">2021-03-16T16:17:59Z</dcterms:modified>
</cp:coreProperties>
</file>